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3" r:id="rId2"/>
  </p:sldMasterIdLst>
  <p:notesMasterIdLst>
    <p:notesMasterId r:id="rId54"/>
  </p:notesMasterIdLst>
  <p:handoutMasterIdLst>
    <p:handoutMasterId r:id="rId55"/>
  </p:handoutMasterIdLst>
  <p:sldIdLst>
    <p:sldId id="256" r:id="rId3"/>
    <p:sldId id="1086" r:id="rId4"/>
    <p:sldId id="1255" r:id="rId5"/>
    <p:sldId id="1256" r:id="rId6"/>
    <p:sldId id="1088" r:id="rId7"/>
    <p:sldId id="258" r:id="rId8"/>
    <p:sldId id="1141" r:id="rId9"/>
    <p:sldId id="1215" r:id="rId10"/>
    <p:sldId id="1137" r:id="rId11"/>
    <p:sldId id="1211" r:id="rId12"/>
    <p:sldId id="1110" r:id="rId13"/>
    <p:sldId id="1142" r:id="rId14"/>
    <p:sldId id="1210" r:id="rId15"/>
    <p:sldId id="1259" r:id="rId16"/>
    <p:sldId id="1143" r:id="rId17"/>
    <p:sldId id="1243" r:id="rId18"/>
    <p:sldId id="1262" r:id="rId19"/>
    <p:sldId id="1263" r:id="rId20"/>
    <p:sldId id="1264" r:id="rId21"/>
    <p:sldId id="1265" r:id="rId22"/>
    <p:sldId id="1267" r:id="rId23"/>
    <p:sldId id="1154" r:id="rId24"/>
    <p:sldId id="1268" r:id="rId25"/>
    <p:sldId id="1269" r:id="rId26"/>
    <p:sldId id="1156" r:id="rId27"/>
    <p:sldId id="1270" r:id="rId28"/>
    <p:sldId id="1171" r:id="rId29"/>
    <p:sldId id="1271" r:id="rId30"/>
    <p:sldId id="1163" r:id="rId31"/>
    <p:sldId id="1165" r:id="rId32"/>
    <p:sldId id="1167" r:id="rId33"/>
    <p:sldId id="1272" r:id="rId34"/>
    <p:sldId id="1273" r:id="rId35"/>
    <p:sldId id="1258" r:id="rId36"/>
    <p:sldId id="1274" r:id="rId37"/>
    <p:sldId id="1275" r:id="rId38"/>
    <p:sldId id="1260" r:id="rId39"/>
    <p:sldId id="1159" r:id="rId40"/>
    <p:sldId id="1244" r:id="rId41"/>
    <p:sldId id="1276" r:id="rId42"/>
    <p:sldId id="1277" r:id="rId43"/>
    <p:sldId id="1247" r:id="rId44"/>
    <p:sldId id="1266" r:id="rId45"/>
    <p:sldId id="1278" r:id="rId46"/>
    <p:sldId id="1279" r:id="rId47"/>
    <p:sldId id="1280" r:id="rId48"/>
    <p:sldId id="1281" r:id="rId49"/>
    <p:sldId id="1161" r:id="rId50"/>
    <p:sldId id="1206" r:id="rId51"/>
    <p:sldId id="1207" r:id="rId52"/>
    <p:sldId id="1134" r:id="rId53"/>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5" autoAdjust="0"/>
    <p:restoredTop sz="94660"/>
  </p:normalViewPr>
  <p:slideViewPr>
    <p:cSldViewPr snapToGrid="0">
      <p:cViewPr varScale="1">
        <p:scale>
          <a:sx n="69" d="100"/>
          <a:sy n="69" d="100"/>
        </p:scale>
        <p:origin x="117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4106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623697" y="0"/>
            <a:ext cx="4302231" cy="341064"/>
          </a:xfrm>
          <a:prstGeom prst="rect">
            <a:avLst/>
          </a:prstGeom>
        </p:spPr>
        <p:txBody>
          <a:bodyPr vert="horz" lIns="93177" tIns="46589" rIns="93177" bIns="46589" rtlCol="0"/>
          <a:lstStyle>
            <a:lvl1pPr algn="r">
              <a:defRPr sz="1200"/>
            </a:lvl1pPr>
          </a:lstStyle>
          <a:p>
            <a:fld id="{2035B8EA-6CEC-4D30-BE2D-B5AE83B904CC}" type="datetimeFigureOut">
              <a:rPr lang="en-US" smtClean="0"/>
              <a:t>12/14/2019</a:t>
            </a:fld>
            <a:endParaRPr lang="en-US"/>
          </a:p>
        </p:txBody>
      </p:sp>
      <p:sp>
        <p:nvSpPr>
          <p:cNvPr id="4" name="Footer Placeholder 3"/>
          <p:cNvSpPr>
            <a:spLocks noGrp="1"/>
          </p:cNvSpPr>
          <p:nvPr>
            <p:ph type="ftr" sz="quarter" idx="2"/>
          </p:nvPr>
        </p:nvSpPr>
        <p:spPr>
          <a:xfrm>
            <a:off x="0" y="6456612"/>
            <a:ext cx="4302231" cy="34106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41063"/>
          </a:xfrm>
          <a:prstGeom prst="rect">
            <a:avLst/>
          </a:prstGeom>
        </p:spPr>
        <p:txBody>
          <a:bodyPr vert="horz" lIns="93177" tIns="46589" rIns="93177" bIns="46589" rtlCol="0" anchor="b"/>
          <a:lstStyle>
            <a:lvl1pPr algn="r">
              <a:defRPr sz="1200"/>
            </a:lvl1pPr>
          </a:lstStyle>
          <a:p>
            <a:fld id="{3BCC7AF1-CE2D-4C6A-A0B7-D989D3781BF6}" type="slidenum">
              <a:rPr lang="en-US" smtClean="0"/>
              <a:t>‹#›</a:t>
            </a:fld>
            <a:endParaRPr lang="en-US"/>
          </a:p>
        </p:txBody>
      </p:sp>
    </p:spTree>
    <p:extLst>
      <p:ext uri="{BB962C8B-B14F-4D97-AF65-F5344CB8AC3E}">
        <p14:creationId xmlns:p14="http://schemas.microsoft.com/office/powerpoint/2010/main" val="6565680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4106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623697" y="0"/>
            <a:ext cx="4302231" cy="341064"/>
          </a:xfrm>
          <a:prstGeom prst="rect">
            <a:avLst/>
          </a:prstGeom>
        </p:spPr>
        <p:txBody>
          <a:bodyPr vert="horz" lIns="93177" tIns="46589" rIns="93177" bIns="46589" rtlCol="0"/>
          <a:lstStyle>
            <a:lvl1pPr algn="r">
              <a:defRPr sz="1200"/>
            </a:lvl1pPr>
          </a:lstStyle>
          <a:p>
            <a:fld id="{6ABA1D4F-953A-41B6-B3E5-AA8F1DF8CD7B}" type="datetimeFigureOut">
              <a:rPr lang="en-US" smtClean="0"/>
              <a:t>12/14/2019</a:t>
            </a:fld>
            <a:endParaRPr lang="en-US"/>
          </a:p>
        </p:txBody>
      </p:sp>
      <p:sp>
        <p:nvSpPr>
          <p:cNvPr id="4" name="Slide Image Placehold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92823" y="3271381"/>
            <a:ext cx="7942580" cy="267658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2231" cy="34106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3177" tIns="46589" rIns="93177" bIns="46589" rtlCol="0" anchor="b"/>
          <a:lstStyle>
            <a:lvl1pPr algn="r">
              <a:defRPr sz="1200"/>
            </a:lvl1pPr>
          </a:lstStyle>
          <a:p>
            <a:fld id="{8E01AF35-7DB0-4899-A2FD-B69E20450F1C}" type="slidenum">
              <a:rPr lang="en-US" smtClean="0"/>
              <a:t>‹#›</a:t>
            </a:fld>
            <a:endParaRPr lang="en-US"/>
          </a:p>
        </p:txBody>
      </p:sp>
    </p:spTree>
    <p:extLst>
      <p:ext uri="{BB962C8B-B14F-4D97-AF65-F5344CB8AC3E}">
        <p14:creationId xmlns:p14="http://schemas.microsoft.com/office/powerpoint/2010/main" val="1112550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ABDB331-5B4D-447D-9526-254658A830AB}"/>
              </a:ext>
            </a:extLst>
          </p:cNvPr>
          <p:cNvSpPr>
            <a:spLocks noGrp="1"/>
          </p:cNvSpPr>
          <p:nvPr>
            <p:ph type="title" hasCustomPrompt="1"/>
          </p:nvPr>
        </p:nvSpPr>
        <p:spPr>
          <a:xfrm>
            <a:off x="628650" y="2103437"/>
            <a:ext cx="7886700" cy="1656713"/>
          </a:xfrm>
          <a:prstGeom prst="rect">
            <a:avLst/>
          </a:prstGeom>
        </p:spPr>
        <p:txBody>
          <a:bodyPr/>
          <a:lstStyle>
            <a:lvl1pPr algn="ctr">
              <a:lnSpc>
                <a:spcPct val="150000"/>
              </a:lnSpc>
              <a:spcBef>
                <a:spcPts val="600"/>
              </a:spcBef>
              <a:spcAft>
                <a:spcPts val="600"/>
              </a:spcAft>
              <a:defRPr sz="3200" b="1">
                <a:solidFill>
                  <a:schemeClr val="bg1"/>
                </a:solidFill>
                <a:latin typeface="Times New Roman" panose="02020603050405020304" pitchFamily="18" charset="0"/>
                <a:cs typeface="Times New Roman" panose="02020603050405020304" pitchFamily="18" charset="0"/>
              </a:defRPr>
            </a:lvl1pPr>
          </a:lstStyle>
          <a:p>
            <a:r>
              <a:rPr lang="en-US" dirty="0"/>
              <a:t>NỘI DUNG</a:t>
            </a:r>
            <a:br>
              <a:rPr lang="en-US" dirty="0"/>
            </a:br>
            <a:r>
              <a:rPr lang="en-US" dirty="0"/>
              <a:t>NỘI DUNG TRÌNH BÀY</a:t>
            </a:r>
          </a:p>
        </p:txBody>
      </p:sp>
      <p:sp>
        <p:nvSpPr>
          <p:cNvPr id="6" name="Subtitle 2">
            <a:extLst>
              <a:ext uri="{FF2B5EF4-FFF2-40B4-BE49-F238E27FC236}">
                <a16:creationId xmlns:a16="http://schemas.microsoft.com/office/drawing/2014/main" id="{64C6502F-2030-4332-BFCF-7EE42DEF23CC}"/>
              </a:ext>
            </a:extLst>
          </p:cNvPr>
          <p:cNvSpPr>
            <a:spLocks noGrp="1"/>
          </p:cNvSpPr>
          <p:nvPr>
            <p:ph type="subTitle" idx="1" hasCustomPrompt="1"/>
          </p:nvPr>
        </p:nvSpPr>
        <p:spPr>
          <a:xfrm>
            <a:off x="628650" y="4114785"/>
            <a:ext cx="7886700" cy="534127"/>
          </a:xfrm>
          <a:prstGeom prst="rect">
            <a:avLst/>
          </a:prstGeom>
        </p:spPr>
        <p:txBody>
          <a:bodyPr/>
          <a:lstStyle>
            <a:lvl1pPr marL="0" indent="0" algn="ctr">
              <a:buNone/>
              <a:defRPr sz="24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Người</a:t>
            </a:r>
            <a:r>
              <a:rPr lang="en-US" dirty="0"/>
              <a:t> </a:t>
            </a:r>
            <a:r>
              <a:rPr lang="en-US" dirty="0" err="1"/>
              <a:t>thực</a:t>
            </a:r>
            <a:r>
              <a:rPr lang="en-US" dirty="0"/>
              <a:t> </a:t>
            </a:r>
            <a:r>
              <a:rPr lang="en-US" dirty="0" err="1"/>
              <a:t>hiện</a:t>
            </a:r>
            <a:r>
              <a:rPr lang="en-US" dirty="0"/>
              <a:t>: </a:t>
            </a:r>
            <a:r>
              <a:rPr lang="en-US" dirty="0" err="1"/>
              <a:t>Nguyễn</a:t>
            </a:r>
            <a:r>
              <a:rPr lang="en-US" dirty="0"/>
              <a:t> </a:t>
            </a:r>
            <a:r>
              <a:rPr lang="en-US" dirty="0" err="1"/>
              <a:t>Văn</a:t>
            </a:r>
            <a:r>
              <a:rPr lang="en-US" dirty="0"/>
              <a:t> A</a:t>
            </a:r>
          </a:p>
        </p:txBody>
      </p:sp>
    </p:spTree>
    <p:extLst>
      <p:ext uri="{BB962C8B-B14F-4D97-AF65-F5344CB8AC3E}">
        <p14:creationId xmlns:p14="http://schemas.microsoft.com/office/powerpoint/2010/main" val="406014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413D-35CB-44C6-AC41-946F8CA3E9E1}"/>
              </a:ext>
            </a:extLst>
          </p:cNvPr>
          <p:cNvSpPr>
            <a:spLocks noGrp="1"/>
          </p:cNvSpPr>
          <p:nvPr>
            <p:ph type="title"/>
          </p:nvPr>
        </p:nvSpPr>
        <p:spPr>
          <a:xfrm>
            <a:off x="182879" y="1"/>
            <a:ext cx="6624319" cy="863124"/>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CAD67FA-6DE9-4257-891B-8A6F9D32C285}"/>
              </a:ext>
            </a:extLst>
          </p:cNvPr>
          <p:cNvSpPr>
            <a:spLocks noGrp="1"/>
          </p:cNvSpPr>
          <p:nvPr>
            <p:ph idx="1"/>
          </p:nvPr>
        </p:nvSpPr>
        <p:spPr/>
        <p:txBody>
          <a:bodyPr/>
          <a:lstStyle>
            <a:lvl1pPr marL="228600" indent="-228600">
              <a:buFont typeface="Wingdings" panose="05000000000000000000" pitchFamily="2" charset="2"/>
              <a:buChar char="v"/>
              <a:defRPr>
                <a:solidFill>
                  <a:schemeClr val="tx1"/>
                </a:solidFill>
              </a:defRPr>
            </a:lvl1pPr>
            <a:lvl2pPr marL="685800" indent="-228600">
              <a:buFont typeface="Wingdings" panose="05000000000000000000" pitchFamily="2" charset="2"/>
              <a:buChar cha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6136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TextBox 4">
            <a:extLst>
              <a:ext uri="{FF2B5EF4-FFF2-40B4-BE49-F238E27FC236}">
                <a16:creationId xmlns:a16="http://schemas.microsoft.com/office/drawing/2014/main" id="{BF2B3070-C8F8-41D2-BADB-E4B78DB05B89}"/>
              </a:ext>
            </a:extLst>
          </p:cNvPr>
          <p:cNvSpPr txBox="1">
            <a:spLocks noChangeArrowheads="1"/>
          </p:cNvSpPr>
          <p:nvPr userDrawn="1"/>
        </p:nvSpPr>
        <p:spPr bwMode="auto">
          <a:xfrm>
            <a:off x="114300" y="244792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2400" b="1" dirty="0">
                <a:solidFill>
                  <a:schemeClr val="bg1"/>
                </a:solidFill>
                <a:latin typeface="Times New Roman" panose="02020603050405020304" pitchFamily="18" charset="0"/>
                <a:cs typeface="Times New Roman" panose="02020603050405020304" pitchFamily="18" charset="0"/>
              </a:rPr>
              <a:t>CÔNG TY  CỔ PHẦN TIN HỌC VIỄN THÔNG PETROLIMEX</a:t>
            </a:r>
          </a:p>
        </p:txBody>
      </p:sp>
      <p:pic>
        <p:nvPicPr>
          <p:cNvPr id="22" name="Picture 21">
            <a:extLst>
              <a:ext uri="{FF2B5EF4-FFF2-40B4-BE49-F238E27FC236}">
                <a16:creationId xmlns:a16="http://schemas.microsoft.com/office/drawing/2014/main" id="{6561B024-64F7-42FF-AB31-3846D628ED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3535383"/>
      </p:ext>
    </p:extLst>
  </p:cSld>
  <p:clrMap bg1="lt1" tx1="dk1" bg2="lt2" tx2="dk2" accent1="accent1" accent2="accent2" accent3="accent3" accent4="accent4" accent5="accent5" accent6="accent6" hlink="hlink" folHlink="folHlink"/>
  <p:sldLayoutIdLst>
    <p:sldLayoutId id="2147483674" r:id="rId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21B14E-8E63-4C9E-B77F-69796AF9EA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5A0BE256-045B-4293-A5EF-B527950F1AE6}"/>
              </a:ext>
            </a:extLst>
          </p:cNvPr>
          <p:cNvSpPr>
            <a:spLocks noGrp="1"/>
          </p:cNvSpPr>
          <p:nvPr>
            <p:ph type="title"/>
          </p:nvPr>
        </p:nvSpPr>
        <p:spPr>
          <a:xfrm>
            <a:off x="-9526" y="0"/>
            <a:ext cx="7363495" cy="8399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11FCE8-61E4-4343-9F62-73F03B1DB3DB}"/>
              </a:ext>
            </a:extLst>
          </p:cNvPr>
          <p:cNvSpPr>
            <a:spLocks noGrp="1"/>
          </p:cNvSpPr>
          <p:nvPr>
            <p:ph type="body" idx="1"/>
          </p:nvPr>
        </p:nvSpPr>
        <p:spPr>
          <a:xfrm>
            <a:off x="698501" y="1080586"/>
            <a:ext cx="7632699" cy="4990014"/>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p:txBody>
      </p:sp>
      <p:cxnSp>
        <p:nvCxnSpPr>
          <p:cNvPr id="8" name="Straight Connector 7">
            <a:extLst>
              <a:ext uri="{FF2B5EF4-FFF2-40B4-BE49-F238E27FC236}">
                <a16:creationId xmlns:a16="http://schemas.microsoft.com/office/drawing/2014/main" id="{98432CB8-0E33-44EB-86F2-27C7597F2DE3}"/>
              </a:ext>
            </a:extLst>
          </p:cNvPr>
          <p:cNvCxnSpPr/>
          <p:nvPr userDrawn="1"/>
        </p:nvCxnSpPr>
        <p:spPr>
          <a:xfrm flipH="1">
            <a:off x="-9525" y="839962"/>
            <a:ext cx="9144000" cy="0"/>
          </a:xfrm>
          <a:prstGeom prst="line">
            <a:avLst/>
          </a:prstGeom>
          <a:ln w="25400">
            <a:solidFill>
              <a:schemeClr val="accent2"/>
            </a:solidFill>
          </a:ln>
        </p:spPr>
        <p:style>
          <a:lnRef idx="2">
            <a:schemeClr val="dk1"/>
          </a:lnRef>
          <a:fillRef idx="0">
            <a:schemeClr val="dk1"/>
          </a:fillRef>
          <a:effectRef idx="1">
            <a:schemeClr val="dk1"/>
          </a:effectRef>
          <a:fontRef idx="minor">
            <a:schemeClr val="tx1"/>
          </a:fontRef>
        </p:style>
      </p:cxnSp>
      <p:sp>
        <p:nvSpPr>
          <p:cNvPr id="5" name="TextBox 4"/>
          <p:cNvSpPr txBox="1"/>
          <p:nvPr userDrawn="1"/>
        </p:nvSpPr>
        <p:spPr>
          <a:xfrm>
            <a:off x="8605486" y="6473278"/>
            <a:ext cx="453970" cy="369332"/>
          </a:xfrm>
          <a:prstGeom prst="rect">
            <a:avLst/>
          </a:prstGeom>
          <a:noFill/>
        </p:spPr>
        <p:txBody>
          <a:bodyPr wrap="none" rtlCol="0">
            <a:spAutoFit/>
          </a:bodyPr>
          <a:lstStyle/>
          <a:p>
            <a:fld id="{CDD6ACD0-B0D6-4C26-810E-CEFEFD9AEA61}" type="slidenum">
              <a:rPr lang="en-US" smtClean="0">
                <a:solidFill>
                  <a:schemeClr val="bg1"/>
                </a:solidFill>
                <a:latin typeface="Times New Roman" panose="02020603050405020304" pitchFamily="18" charset="0"/>
                <a:cs typeface="Times New Roman" panose="02020603050405020304" pitchFamily="18" charset="0"/>
              </a:rPr>
              <a:t>‹#›</a:t>
            </a:fld>
            <a:endParaRPr lang="en-US" dirty="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A934D7EC-FD1D-458B-80EC-AA665E6A45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8513" y="185477"/>
            <a:ext cx="1620943" cy="413858"/>
          </a:xfrm>
          <a:prstGeom prst="rect">
            <a:avLst/>
          </a:prstGeom>
        </p:spPr>
      </p:pic>
      <p:sp>
        <p:nvSpPr>
          <p:cNvPr id="9" name="TextBox 8">
            <a:extLst>
              <a:ext uri="{FF2B5EF4-FFF2-40B4-BE49-F238E27FC236}">
                <a16:creationId xmlns:a16="http://schemas.microsoft.com/office/drawing/2014/main" id="{00789CE6-681C-43C8-B807-59E3FB0FF02D}"/>
              </a:ext>
            </a:extLst>
          </p:cNvPr>
          <p:cNvSpPr txBox="1"/>
          <p:nvPr userDrawn="1"/>
        </p:nvSpPr>
        <p:spPr>
          <a:xfrm>
            <a:off x="84544" y="6511750"/>
            <a:ext cx="1120820" cy="338554"/>
          </a:xfrm>
          <a:prstGeom prst="rect">
            <a:avLst/>
          </a:prstGeom>
          <a:noFill/>
        </p:spPr>
        <p:txBody>
          <a:bodyPr wrap="none" rtlCol="0">
            <a:spAutoFit/>
          </a:bodyPr>
          <a:lstStyle/>
          <a:p>
            <a:fld id="{AFF5C5BB-5441-4120-AB03-DAA0B1A74F4A}" type="datetime1">
              <a:rPr lang="vi-VN" sz="1600" smtClean="0">
                <a:solidFill>
                  <a:schemeClr val="bg1"/>
                </a:solidFill>
                <a:latin typeface="+mj-lt"/>
              </a:rPr>
              <a:t>14/12/2019</a:t>
            </a:fld>
            <a:endParaRPr lang="en-US" sz="1600" dirty="0">
              <a:solidFill>
                <a:schemeClr val="bg1"/>
              </a:solidFill>
              <a:latin typeface="+mj-lt"/>
            </a:endParaRPr>
          </a:p>
        </p:txBody>
      </p:sp>
    </p:spTree>
    <p:extLst>
      <p:ext uri="{BB962C8B-B14F-4D97-AF65-F5344CB8AC3E}">
        <p14:creationId xmlns:p14="http://schemas.microsoft.com/office/powerpoint/2010/main" val="601724388"/>
      </p:ext>
    </p:extLst>
  </p:cSld>
  <p:clrMap bg1="lt1" tx1="dk1" bg2="lt2" tx2="dk2" accent1="accent1" accent2="accent2" accent3="accent3" accent4="accent4" accent5="accent5" accent6="accent6" hlink="hlink" folHlink="folHlink"/>
  <p:sldLayoutIdLst>
    <p:sldLayoutId id="2147483696" r:id="rId1"/>
  </p:sldLayoutIdLst>
  <p:hf sldNum="0" hdr="0"/>
  <p:txStyles>
    <p:title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v"/>
        <a:defRPr sz="2400" b="1"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54F33-5A1E-4225-8A7F-8EC134A97C64}"/>
              </a:ext>
            </a:extLst>
          </p:cNvPr>
          <p:cNvSpPr>
            <a:spLocks noGrp="1"/>
          </p:cNvSpPr>
          <p:nvPr>
            <p:ph type="title"/>
          </p:nvPr>
        </p:nvSpPr>
        <p:spPr>
          <a:xfrm>
            <a:off x="387926" y="1191491"/>
            <a:ext cx="8756073" cy="3920836"/>
          </a:xfrm>
        </p:spPr>
        <p:txBody>
          <a:bodyPr/>
          <a:lstStyle/>
          <a:p>
            <a:pPr>
              <a:lnSpc>
                <a:spcPct val="100000"/>
              </a:lnSpc>
            </a:pPr>
            <a:br>
              <a:rPr lang="en-US" dirty="0"/>
            </a:br>
            <a:r>
              <a:rPr lang="en-US" sz="2200" dirty="0"/>
              <a:t>CÔNG TY CỔ PHẦN TIN HỌC VIỄN THÔNG PETROLIMEX</a:t>
            </a:r>
            <a:br>
              <a:rPr lang="en-US" sz="2600" dirty="0"/>
            </a:br>
            <a:br>
              <a:rPr lang="en-US" sz="2600"/>
            </a:br>
            <a:r>
              <a:rPr lang="en-US" sz="2800"/>
              <a:t>KIỂM THỬ NG</a:t>
            </a:r>
            <a:r>
              <a:rPr lang="vi-VN" sz="2800"/>
              <a:t>Ư</a:t>
            </a:r>
            <a:r>
              <a:rPr lang="en-US" sz="2800"/>
              <a:t>ỜI DÙNG </a:t>
            </a:r>
            <a:br>
              <a:rPr lang="en-US" sz="2800"/>
            </a:br>
            <a:r>
              <a:rPr lang="en-US" sz="2800"/>
              <a:t>PHÂN HỆ HÀNG HÓA</a:t>
            </a:r>
            <a:br>
              <a:rPr lang="en-US" sz="2800"/>
            </a:br>
            <a:r>
              <a:rPr lang="en-US" sz="2400"/>
              <a:t>TỔNG CÔNG TY DỊCH VỤ XĂNG DẦU PETROLIMEX</a:t>
            </a:r>
            <a:br>
              <a:rPr lang="en-US" sz="2800" dirty="0"/>
            </a:br>
            <a:endParaRPr lang="en-US" sz="2800" dirty="0"/>
          </a:p>
        </p:txBody>
      </p:sp>
      <p:sp>
        <p:nvSpPr>
          <p:cNvPr id="4" name="Subtitle 3">
            <a:extLst>
              <a:ext uri="{FF2B5EF4-FFF2-40B4-BE49-F238E27FC236}">
                <a16:creationId xmlns:a16="http://schemas.microsoft.com/office/drawing/2014/main" id="{993FD039-445B-4330-973E-C6B6FCFD6060}"/>
              </a:ext>
            </a:extLst>
          </p:cNvPr>
          <p:cNvSpPr>
            <a:spLocks noGrp="1"/>
          </p:cNvSpPr>
          <p:nvPr>
            <p:ph type="subTitle" idx="1"/>
          </p:nvPr>
        </p:nvSpPr>
        <p:spPr>
          <a:xfrm>
            <a:off x="0" y="6276109"/>
            <a:ext cx="9143999" cy="547970"/>
          </a:xfrm>
        </p:spPr>
        <p:txBody>
          <a:bodyPr/>
          <a:lstStyle/>
          <a:p>
            <a:pPr algn="r"/>
            <a:r>
              <a:rPr lang="en-US"/>
              <a:t>Tháng 12/2019</a:t>
            </a:r>
            <a:endParaRPr lang="en-US" dirty="0"/>
          </a:p>
        </p:txBody>
      </p:sp>
    </p:spTree>
    <p:extLst>
      <p:ext uri="{BB962C8B-B14F-4D97-AF65-F5344CB8AC3E}">
        <p14:creationId xmlns:p14="http://schemas.microsoft.com/office/powerpoint/2010/main" val="380136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CF638-097F-424A-9056-683BA1AB95E2}"/>
              </a:ext>
            </a:extLst>
          </p:cNvPr>
          <p:cNvSpPr>
            <a:spLocks noGrp="1"/>
          </p:cNvSpPr>
          <p:nvPr>
            <p:ph type="title"/>
          </p:nvPr>
        </p:nvSpPr>
        <p:spPr/>
        <p:txBody>
          <a:bodyPr/>
          <a:lstStyle/>
          <a:p>
            <a:r>
              <a:rPr lang="en-US"/>
              <a:t>3 Luồng vận động hàng hóa</a:t>
            </a:r>
            <a:endParaRPr lang="en-US" dirty="0"/>
          </a:p>
        </p:txBody>
      </p:sp>
      <p:graphicFrame>
        <p:nvGraphicFramePr>
          <p:cNvPr id="14" name="Object 13">
            <a:extLst>
              <a:ext uri="{FF2B5EF4-FFF2-40B4-BE49-F238E27FC236}">
                <a16:creationId xmlns:a16="http://schemas.microsoft.com/office/drawing/2014/main" id="{AA614797-094F-492F-8998-39F4232EBE25}"/>
              </a:ext>
            </a:extLst>
          </p:cNvPr>
          <p:cNvGraphicFramePr>
            <a:graphicFrameLocks noChangeAspect="1"/>
          </p:cNvGraphicFramePr>
          <p:nvPr>
            <p:extLst>
              <p:ext uri="{D42A27DB-BD31-4B8C-83A1-F6EECF244321}">
                <p14:modId xmlns:p14="http://schemas.microsoft.com/office/powerpoint/2010/main" val="990472603"/>
              </p:ext>
            </p:extLst>
          </p:nvPr>
        </p:nvGraphicFramePr>
        <p:xfrm>
          <a:off x="1329507" y="708472"/>
          <a:ext cx="6624318" cy="5839281"/>
        </p:xfrm>
        <a:graphic>
          <a:graphicData uri="http://schemas.openxmlformats.org/presentationml/2006/ole">
            <mc:AlternateContent xmlns:mc="http://schemas.openxmlformats.org/markup-compatibility/2006">
              <mc:Choice xmlns:v="urn:schemas-microsoft-com:vml" Requires="v">
                <p:oleObj spid="_x0000_s38361" name="Visio" r:id="rId3" imgW="9296257" imgH="9048566" progId="Visio.Drawing.15">
                  <p:embed/>
                </p:oleObj>
              </mc:Choice>
              <mc:Fallback>
                <p:oleObj name="Visio" r:id="rId3" imgW="9296257" imgH="9048566" progId="Visio.Drawing.15">
                  <p:embed/>
                  <p:pic>
                    <p:nvPicPr>
                      <p:cNvPr id="0" name=""/>
                      <p:cNvPicPr/>
                      <p:nvPr/>
                    </p:nvPicPr>
                    <p:blipFill>
                      <a:blip r:embed="rId4"/>
                      <a:stretch>
                        <a:fillRect/>
                      </a:stretch>
                    </p:blipFill>
                    <p:spPr>
                      <a:xfrm>
                        <a:off x="1329507" y="708472"/>
                        <a:ext cx="6624318" cy="5839281"/>
                      </a:xfrm>
                      <a:prstGeom prst="rect">
                        <a:avLst/>
                      </a:prstGeom>
                    </p:spPr>
                  </p:pic>
                </p:oleObj>
              </mc:Fallback>
            </mc:AlternateContent>
          </a:graphicData>
        </a:graphic>
      </p:graphicFrame>
    </p:spTree>
    <p:extLst>
      <p:ext uri="{BB962C8B-B14F-4D97-AF65-F5344CB8AC3E}">
        <p14:creationId xmlns:p14="http://schemas.microsoft.com/office/powerpoint/2010/main" val="2498805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CF638-097F-424A-9056-683BA1AB95E2}"/>
              </a:ext>
            </a:extLst>
          </p:cNvPr>
          <p:cNvSpPr>
            <a:spLocks noGrp="1"/>
          </p:cNvSpPr>
          <p:nvPr>
            <p:ph type="title"/>
          </p:nvPr>
        </p:nvSpPr>
        <p:spPr>
          <a:xfrm>
            <a:off x="182879" y="1"/>
            <a:ext cx="6966066" cy="863124"/>
          </a:xfrm>
        </p:spPr>
        <p:txBody>
          <a:bodyPr>
            <a:normAutofit/>
          </a:bodyPr>
          <a:lstStyle/>
          <a:p>
            <a:r>
              <a:rPr lang="en-US"/>
              <a:t>4. Các Danh mục</a:t>
            </a:r>
            <a:endParaRPr lang="en-US" dirty="0"/>
          </a:p>
        </p:txBody>
      </p:sp>
      <p:sp>
        <p:nvSpPr>
          <p:cNvPr id="5" name="Content Placeholder 1">
            <a:extLst>
              <a:ext uri="{FF2B5EF4-FFF2-40B4-BE49-F238E27FC236}">
                <a16:creationId xmlns:a16="http://schemas.microsoft.com/office/drawing/2014/main" id="{AFDDF118-74CE-44B2-9F9A-C57EAF1F3921}"/>
              </a:ext>
            </a:extLst>
          </p:cNvPr>
          <p:cNvSpPr txBox="1">
            <a:spLocks/>
          </p:cNvSpPr>
          <p:nvPr/>
        </p:nvSpPr>
        <p:spPr bwMode="auto">
          <a:xfrm>
            <a:off x="0" y="849270"/>
            <a:ext cx="9144000" cy="5551530"/>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buFont typeface="Wingdings" panose="05000000000000000000" pitchFamily="2" charset="2"/>
              <a:buChar char="ü"/>
              <a:defRPr/>
            </a:pPr>
            <a:r>
              <a:rPr lang="en-US" sz="2200" b="0">
                <a:solidFill>
                  <a:schemeClr val="tx1"/>
                </a:solidFill>
              </a:rPr>
              <a:t>Hàng </a:t>
            </a:r>
            <a:r>
              <a:rPr lang="en-US" sz="2200" b="0" dirty="0" err="1">
                <a:solidFill>
                  <a:schemeClr val="tx1"/>
                </a:solidFill>
              </a:rPr>
              <a:t>hóa</a:t>
            </a:r>
            <a:r>
              <a:rPr lang="en-US" sz="2200" b="0" dirty="0">
                <a:solidFill>
                  <a:schemeClr val="tx1"/>
                </a:solidFill>
              </a:rPr>
              <a:t>, ĐVT</a:t>
            </a:r>
          </a:p>
          <a:p>
            <a:pPr marL="858838" lvl="1" indent="-477838" eaLnBrk="1" hangingPunct="1">
              <a:lnSpc>
                <a:spcPct val="130000"/>
              </a:lnSpc>
              <a:buFont typeface="Wingdings" panose="05000000000000000000" pitchFamily="2" charset="2"/>
              <a:buChar char="ü"/>
              <a:defRPr/>
            </a:pPr>
            <a:r>
              <a:rPr lang="en-US" sz="2200" b="0" dirty="0" err="1">
                <a:solidFill>
                  <a:schemeClr val="tx1"/>
                </a:solidFill>
              </a:rPr>
              <a:t>Khai</a:t>
            </a:r>
            <a:r>
              <a:rPr lang="en-US" sz="2200" b="0" dirty="0">
                <a:solidFill>
                  <a:schemeClr val="tx1"/>
                </a:solidFill>
              </a:rPr>
              <a:t> </a:t>
            </a:r>
            <a:r>
              <a:rPr lang="en-US" sz="2200" b="0" dirty="0" err="1">
                <a:solidFill>
                  <a:schemeClr val="tx1"/>
                </a:solidFill>
              </a:rPr>
              <a:t>báo</a:t>
            </a:r>
            <a:r>
              <a:rPr lang="en-US" sz="2200" b="0" dirty="0">
                <a:solidFill>
                  <a:schemeClr val="tx1"/>
                </a:solidFill>
              </a:rPr>
              <a:t> </a:t>
            </a:r>
            <a:r>
              <a:rPr lang="en-US" sz="2200" b="0" dirty="0" err="1">
                <a:solidFill>
                  <a:schemeClr val="tx1"/>
                </a:solidFill>
              </a:rPr>
              <a:t>thuế</a:t>
            </a:r>
            <a:r>
              <a:rPr lang="en-US" sz="2200" b="0" dirty="0">
                <a:solidFill>
                  <a:schemeClr val="tx1"/>
                </a:solidFill>
              </a:rPr>
              <a:t> </a:t>
            </a:r>
            <a:r>
              <a:rPr lang="en-US" sz="2200" b="0" dirty="0" err="1">
                <a:solidFill>
                  <a:schemeClr val="tx1"/>
                </a:solidFill>
              </a:rPr>
              <a:t>phí</a:t>
            </a:r>
            <a:r>
              <a:rPr lang="en-US" sz="2200" b="0" dirty="0">
                <a:solidFill>
                  <a:schemeClr val="tx1"/>
                </a:solidFill>
              </a:rPr>
              <a:t>, VCF, WCF </a:t>
            </a:r>
            <a:r>
              <a:rPr lang="en-US" sz="2200" b="0" dirty="0" err="1">
                <a:solidFill>
                  <a:schemeClr val="tx1"/>
                </a:solidFill>
              </a:rPr>
              <a:t>mùa</a:t>
            </a:r>
            <a:r>
              <a:rPr lang="en-US" sz="2200" b="0" dirty="0">
                <a:solidFill>
                  <a:schemeClr val="tx1"/>
                </a:solidFill>
              </a:rPr>
              <a:t> </a:t>
            </a:r>
            <a:r>
              <a:rPr lang="en-US" sz="2200" b="0" dirty="0" err="1">
                <a:solidFill>
                  <a:schemeClr val="tx1"/>
                </a:solidFill>
              </a:rPr>
              <a:t>miền</a:t>
            </a:r>
            <a:r>
              <a:rPr lang="en-US" sz="2200" b="0" dirty="0">
                <a:solidFill>
                  <a:schemeClr val="tx1"/>
                </a:solidFill>
              </a:rPr>
              <a:t>. </a:t>
            </a:r>
          </a:p>
          <a:p>
            <a:pPr marL="858838" lvl="1" indent="-477838" eaLnBrk="1" hangingPunct="1">
              <a:lnSpc>
                <a:spcPct val="130000"/>
              </a:lnSpc>
              <a:buFont typeface="Wingdings" panose="05000000000000000000" pitchFamily="2" charset="2"/>
              <a:buChar char="ü"/>
              <a:defRPr/>
            </a:pPr>
            <a:r>
              <a:rPr lang="en-US" sz="2200" b="0" dirty="0" err="1">
                <a:solidFill>
                  <a:schemeClr val="tx1"/>
                </a:solidFill>
              </a:rPr>
              <a:t>Nhà</a:t>
            </a:r>
            <a:r>
              <a:rPr lang="en-US" sz="2200" b="0" dirty="0">
                <a:solidFill>
                  <a:schemeClr val="tx1"/>
                </a:solidFill>
              </a:rPr>
              <a:t> </a:t>
            </a:r>
            <a:r>
              <a:rPr lang="en-US" sz="2200" b="0" dirty="0" err="1">
                <a:solidFill>
                  <a:schemeClr val="tx1"/>
                </a:solidFill>
              </a:rPr>
              <a:t>Cung</a:t>
            </a:r>
            <a:r>
              <a:rPr lang="en-US" sz="2200" b="0" dirty="0">
                <a:solidFill>
                  <a:schemeClr val="tx1"/>
                </a:solidFill>
              </a:rPr>
              <a:t> </a:t>
            </a:r>
            <a:r>
              <a:rPr lang="en-US" sz="2200" b="0" dirty="0" err="1">
                <a:solidFill>
                  <a:schemeClr val="tx1"/>
                </a:solidFill>
              </a:rPr>
              <a:t>cấp</a:t>
            </a:r>
            <a:r>
              <a:rPr lang="en-US" sz="2200" b="0" dirty="0">
                <a:solidFill>
                  <a:schemeClr val="tx1"/>
                </a:solidFill>
              </a:rPr>
              <a:t>/</a:t>
            </a:r>
            <a:r>
              <a:rPr lang="en-US" sz="2200" b="0" err="1">
                <a:solidFill>
                  <a:schemeClr val="tx1"/>
                </a:solidFill>
              </a:rPr>
              <a:t>Khách</a:t>
            </a:r>
            <a:r>
              <a:rPr lang="en-US" sz="2200" b="0">
                <a:solidFill>
                  <a:schemeClr val="tx1"/>
                </a:solidFill>
              </a:rPr>
              <a:t> hàng</a:t>
            </a:r>
            <a:endParaRPr lang="en-US" sz="2200" b="0" dirty="0">
              <a:solidFill>
                <a:schemeClr val="tx1"/>
              </a:solidFill>
            </a:endParaRPr>
          </a:p>
          <a:p>
            <a:pPr marL="858838" lvl="1" indent="-477838" eaLnBrk="1" hangingPunct="1">
              <a:lnSpc>
                <a:spcPct val="130000"/>
              </a:lnSpc>
              <a:buFont typeface="Wingdings" panose="05000000000000000000" pitchFamily="2" charset="2"/>
              <a:buChar char="ü"/>
              <a:defRPr/>
            </a:pPr>
            <a:r>
              <a:rPr lang="en-US" altLang="en-US" sz="2200" b="0">
                <a:solidFill>
                  <a:schemeClr val="tx1"/>
                </a:solidFill>
                <a:ea typeface="ＭＳ Ｐゴシック" panose="020B0600070205080204" pitchFamily="34" charset="-128"/>
              </a:rPr>
              <a:t>Kho, Địa điểm</a:t>
            </a:r>
            <a:endParaRPr lang="en-US" altLang="en-US" sz="2200" b="0" dirty="0">
              <a:solidFill>
                <a:schemeClr val="tx1"/>
              </a:solidFill>
              <a:ea typeface="ＭＳ Ｐゴシック" panose="020B0600070205080204" pitchFamily="34" charset="-128"/>
            </a:endParaRPr>
          </a:p>
          <a:p>
            <a:pPr marL="858838" lvl="1" indent="-477838" eaLnBrk="1" hangingPunct="1">
              <a:lnSpc>
                <a:spcPct val="130000"/>
              </a:lnSpc>
              <a:buFont typeface="Wingdings" panose="05000000000000000000" pitchFamily="2" charset="2"/>
              <a:buChar char="ü"/>
              <a:defRPr/>
            </a:pPr>
            <a:r>
              <a:rPr lang="en-US" altLang="en-US" sz="2200" b="0">
                <a:solidFill>
                  <a:schemeClr val="tx1"/>
                </a:solidFill>
                <a:ea typeface="ＭＳ Ｐゴシック" panose="020B0600070205080204" pitchFamily="34" charset="-128"/>
              </a:rPr>
              <a:t>Nhóm </a:t>
            </a:r>
            <a:r>
              <a:rPr lang="en-US" altLang="en-US" sz="2200" b="0" dirty="0" err="1">
                <a:solidFill>
                  <a:schemeClr val="tx1"/>
                </a:solidFill>
                <a:ea typeface="ＭＳ Ｐゴシック" panose="020B0600070205080204" pitchFamily="34" charset="-128"/>
              </a:rPr>
              <a:t>Ph</a:t>
            </a:r>
            <a:r>
              <a:rPr lang="vi-VN" altLang="en-US" sz="2200" b="0" dirty="0">
                <a:solidFill>
                  <a:schemeClr val="tx1"/>
                </a:solidFill>
                <a:ea typeface="ＭＳ Ｐゴシック" panose="020B0600070205080204" pitchFamily="34" charset="-128"/>
              </a:rPr>
              <a:t>ư</a:t>
            </a:r>
            <a:r>
              <a:rPr lang="en-US" altLang="en-US" sz="2200" b="0" dirty="0" err="1">
                <a:solidFill>
                  <a:schemeClr val="tx1"/>
                </a:solidFill>
                <a:ea typeface="ＭＳ Ｐゴシック" panose="020B0600070205080204" pitchFamily="34" charset="-128"/>
              </a:rPr>
              <a:t>ơng</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tiện</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Ph</a:t>
            </a:r>
            <a:r>
              <a:rPr lang="vi-VN" altLang="en-US" sz="2200" b="0" dirty="0">
                <a:solidFill>
                  <a:schemeClr val="tx1"/>
                </a:solidFill>
                <a:ea typeface="ＭＳ Ｐゴシック" panose="020B0600070205080204" pitchFamily="34" charset="-128"/>
              </a:rPr>
              <a:t>ư</a:t>
            </a:r>
            <a:r>
              <a:rPr lang="en-US" altLang="en-US" sz="2200" b="0" dirty="0" err="1">
                <a:solidFill>
                  <a:schemeClr val="tx1"/>
                </a:solidFill>
                <a:ea typeface="ＭＳ Ｐゴシック" panose="020B0600070205080204" pitchFamily="34" charset="-128"/>
              </a:rPr>
              <a:t>ơng</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tiện</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vận</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chuyển</a:t>
            </a:r>
            <a:endParaRPr lang="en-US" altLang="en-US" sz="2200" b="0" dirty="0">
              <a:solidFill>
                <a:schemeClr val="tx1"/>
              </a:solidFill>
              <a:ea typeface="ＭＳ Ｐゴシック" panose="020B0600070205080204" pitchFamily="34" charset="-128"/>
            </a:endParaRPr>
          </a:p>
          <a:p>
            <a:pPr marL="858838" lvl="1" indent="-477838" eaLnBrk="1" hangingPunct="1">
              <a:lnSpc>
                <a:spcPct val="130000"/>
              </a:lnSpc>
              <a:buFont typeface="Wingdings" panose="05000000000000000000" pitchFamily="2" charset="2"/>
              <a:buChar char="ü"/>
              <a:defRPr/>
            </a:pPr>
            <a:r>
              <a:rPr lang="en-US" altLang="en-US" sz="2200" b="0">
                <a:solidFill>
                  <a:schemeClr val="tx1"/>
                </a:solidFill>
                <a:ea typeface="ＭＳ Ｐゴシック" panose="020B0600070205080204" pitchFamily="34" charset="-128"/>
              </a:rPr>
              <a:t>Seri </a:t>
            </a:r>
            <a:r>
              <a:rPr lang="en-US" altLang="en-US" sz="2200" b="0" dirty="0" err="1">
                <a:solidFill>
                  <a:schemeClr val="tx1"/>
                </a:solidFill>
                <a:ea typeface="ＭＳ Ｐゴシック" panose="020B0600070205080204" pitchFamily="34" charset="-128"/>
              </a:rPr>
              <a:t>hóa</a:t>
            </a:r>
            <a:r>
              <a:rPr lang="en-US" altLang="en-US" sz="2200" b="0" dirty="0">
                <a:solidFill>
                  <a:schemeClr val="tx1"/>
                </a:solidFill>
                <a:ea typeface="ＭＳ Ｐゴシック" panose="020B0600070205080204" pitchFamily="34" charset="-128"/>
              </a:rPr>
              <a:t> đ</a:t>
            </a:r>
            <a:r>
              <a:rPr lang="vi-VN" altLang="en-US" sz="2200" b="0" dirty="0">
                <a:solidFill>
                  <a:schemeClr val="tx1"/>
                </a:solidFill>
                <a:ea typeface="ＭＳ Ｐゴシック" panose="020B0600070205080204" pitchFamily="34" charset="-128"/>
              </a:rPr>
              <a:t>ơ</a:t>
            </a:r>
            <a:r>
              <a:rPr lang="en-US" altLang="en-US" sz="2200" b="0" dirty="0">
                <a:solidFill>
                  <a:schemeClr val="tx1"/>
                </a:solidFill>
                <a:ea typeface="ＭＳ Ｐゴシック" panose="020B0600070205080204" pitchFamily="34" charset="-128"/>
              </a:rPr>
              <a:t>n </a:t>
            </a:r>
            <a:r>
              <a:rPr lang="en-US" altLang="en-US" sz="2200" b="0" dirty="0" err="1">
                <a:solidFill>
                  <a:schemeClr val="tx1"/>
                </a:solidFill>
                <a:ea typeface="ＭＳ Ｐゴシック" panose="020B0600070205080204" pitchFamily="34" charset="-128"/>
              </a:rPr>
              <a:t>sử</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dụng</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Dải</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hóa</a:t>
            </a:r>
            <a:r>
              <a:rPr lang="en-US" altLang="en-US" sz="2200" b="0" dirty="0">
                <a:solidFill>
                  <a:schemeClr val="tx1"/>
                </a:solidFill>
                <a:ea typeface="ＭＳ Ｐゴシック" panose="020B0600070205080204" pitchFamily="34" charset="-128"/>
              </a:rPr>
              <a:t> đ</a:t>
            </a:r>
            <a:r>
              <a:rPr lang="vi-VN" altLang="en-US" sz="2200" b="0" dirty="0">
                <a:solidFill>
                  <a:schemeClr val="tx1"/>
                </a:solidFill>
                <a:ea typeface="ＭＳ Ｐゴシック" panose="020B0600070205080204" pitchFamily="34" charset="-128"/>
              </a:rPr>
              <a:t>ơ</a:t>
            </a:r>
            <a:r>
              <a:rPr lang="en-US" altLang="en-US" sz="2200" b="0" dirty="0">
                <a:solidFill>
                  <a:schemeClr val="tx1"/>
                </a:solidFill>
                <a:ea typeface="ＭＳ Ｐゴシック" panose="020B0600070205080204" pitchFamily="34" charset="-128"/>
              </a:rPr>
              <a:t>n</a:t>
            </a:r>
          </a:p>
          <a:p>
            <a:pPr marL="381000" lvl="1" indent="0" eaLnBrk="1" hangingPunct="1">
              <a:lnSpc>
                <a:spcPct val="130000"/>
              </a:lnSpc>
              <a:buNone/>
              <a:defRPr/>
            </a:pPr>
            <a:endParaRPr lang="en-US" altLang="en-US" sz="2200" b="0" dirty="0">
              <a:solidFill>
                <a:schemeClr val="tx1"/>
              </a:solidFill>
              <a:ea typeface="ＭＳ Ｐゴシック" panose="020B0600070205080204" pitchFamily="34" charset="-128"/>
            </a:endParaRPr>
          </a:p>
          <a:p>
            <a:pPr marL="112713" indent="0" algn="just">
              <a:lnSpc>
                <a:spcPct val="130000"/>
              </a:lnSpc>
              <a:buFont typeface="+mj-lt"/>
              <a:buAutoNum type="arabicPeriod"/>
              <a:defRPr/>
            </a:pPr>
            <a:endParaRPr lang="en-US" sz="2200" b="0" kern="0" dirty="0">
              <a:solidFill>
                <a:schemeClr val="tx1"/>
              </a:solidFill>
            </a:endParaRPr>
          </a:p>
        </p:txBody>
      </p:sp>
    </p:spTree>
    <p:extLst>
      <p:ext uri="{BB962C8B-B14F-4D97-AF65-F5344CB8AC3E}">
        <p14:creationId xmlns:p14="http://schemas.microsoft.com/office/powerpoint/2010/main" val="117193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CF638-097F-424A-9056-683BA1AB95E2}"/>
              </a:ext>
            </a:extLst>
          </p:cNvPr>
          <p:cNvSpPr>
            <a:spLocks noGrp="1"/>
          </p:cNvSpPr>
          <p:nvPr>
            <p:ph type="title"/>
          </p:nvPr>
        </p:nvSpPr>
        <p:spPr/>
        <p:txBody>
          <a:bodyPr>
            <a:normAutofit/>
          </a:bodyPr>
          <a:lstStyle/>
          <a:p>
            <a:r>
              <a:rPr lang="en-US"/>
              <a:t>5. Một số thao tác chung</a:t>
            </a:r>
            <a:endParaRPr lang="en-US" dirty="0"/>
          </a:p>
        </p:txBody>
      </p:sp>
      <p:sp>
        <p:nvSpPr>
          <p:cNvPr id="5" name="Content Placeholder 1">
            <a:extLst>
              <a:ext uri="{FF2B5EF4-FFF2-40B4-BE49-F238E27FC236}">
                <a16:creationId xmlns:a16="http://schemas.microsoft.com/office/drawing/2014/main" id="{AFDDF118-74CE-44B2-9F9A-C57EAF1F3921}"/>
              </a:ext>
            </a:extLst>
          </p:cNvPr>
          <p:cNvSpPr txBox="1">
            <a:spLocks/>
          </p:cNvSpPr>
          <p:nvPr/>
        </p:nvSpPr>
        <p:spPr bwMode="auto">
          <a:xfrm>
            <a:off x="0" y="849270"/>
            <a:ext cx="9144000" cy="5551530"/>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buFont typeface="Wingdings" panose="05000000000000000000" pitchFamily="2" charset="2"/>
              <a:buChar char="ü"/>
              <a:defRPr/>
            </a:pPr>
            <a:r>
              <a:rPr lang="en-US" sz="2200" b="0" dirty="0">
                <a:solidFill>
                  <a:schemeClr val="tx1"/>
                </a:solidFill>
              </a:rPr>
              <a:t>Menu</a:t>
            </a:r>
          </a:p>
          <a:p>
            <a:pPr marL="858838" lvl="1" indent="-477838" eaLnBrk="1" hangingPunct="1">
              <a:lnSpc>
                <a:spcPct val="130000"/>
              </a:lnSpc>
              <a:buFont typeface="Wingdings" panose="05000000000000000000" pitchFamily="2" charset="2"/>
              <a:buChar char="ü"/>
              <a:defRPr/>
            </a:pPr>
            <a:r>
              <a:rPr lang="en-US" sz="2200" b="0" dirty="0" err="1">
                <a:solidFill>
                  <a:schemeClr val="tx1"/>
                </a:solidFill>
              </a:rPr>
              <a:t>Màn</a:t>
            </a:r>
            <a:r>
              <a:rPr lang="en-US" sz="2200" b="0" dirty="0">
                <a:solidFill>
                  <a:schemeClr val="tx1"/>
                </a:solidFill>
              </a:rPr>
              <a:t> </a:t>
            </a:r>
            <a:r>
              <a:rPr lang="en-US" sz="2200" b="0" dirty="0" err="1">
                <a:solidFill>
                  <a:schemeClr val="tx1"/>
                </a:solidFill>
              </a:rPr>
              <a:t>hình</a:t>
            </a:r>
            <a:endParaRPr lang="en-US" sz="2200" b="0" dirty="0">
              <a:solidFill>
                <a:schemeClr val="tx1"/>
              </a:solidFill>
            </a:endParaRPr>
          </a:p>
          <a:p>
            <a:pPr marL="858838" lvl="1" indent="-477838" eaLnBrk="1" hangingPunct="1">
              <a:lnSpc>
                <a:spcPct val="130000"/>
              </a:lnSpc>
              <a:buFont typeface="Wingdings" panose="05000000000000000000" pitchFamily="2" charset="2"/>
              <a:buChar char="ü"/>
              <a:defRPr/>
            </a:pPr>
            <a:r>
              <a:rPr lang="en-US" sz="2200" b="0">
                <a:solidFill>
                  <a:schemeClr val="tx1"/>
                </a:solidFill>
              </a:rPr>
              <a:t>Thao </a:t>
            </a:r>
            <a:r>
              <a:rPr lang="en-US" altLang="en-US" sz="2200" b="0" dirty="0" err="1">
                <a:solidFill>
                  <a:schemeClr val="tx1"/>
                </a:solidFill>
                <a:ea typeface="ＭＳ Ｐゴシック" panose="020B0600070205080204" pitchFamily="34" charset="-128"/>
              </a:rPr>
              <a:t>tác</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với</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màn</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hình</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nhập</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liệu</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thông</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thường</a:t>
            </a:r>
            <a:endParaRPr lang="en-US" altLang="en-US" sz="2200" b="0" dirty="0">
              <a:solidFill>
                <a:schemeClr val="tx1"/>
              </a:solidFill>
              <a:ea typeface="ＭＳ Ｐゴシック" panose="020B0600070205080204" pitchFamily="34" charset="-128"/>
            </a:endParaRPr>
          </a:p>
          <a:p>
            <a:pPr lvl="1" eaLnBrk="1" hangingPunct="1">
              <a:lnSpc>
                <a:spcPct val="130000"/>
              </a:lnSpc>
              <a:buFontTx/>
              <a:buChar char="-"/>
            </a:pPr>
            <a:r>
              <a:rPr lang="en-US" altLang="en-US" sz="2200" b="0" i="1" dirty="0" err="1">
                <a:solidFill>
                  <a:schemeClr val="tx1"/>
                </a:solidFill>
                <a:ea typeface="ＭＳ Ｐゴシック" panose="020B0600070205080204" pitchFamily="34" charset="-128"/>
              </a:rPr>
              <a:t>Sử</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dụng</a:t>
            </a:r>
            <a:r>
              <a:rPr lang="en-US" altLang="en-US" sz="2200" b="0" i="1" dirty="0">
                <a:solidFill>
                  <a:schemeClr val="tx1"/>
                </a:solidFill>
                <a:ea typeface="ＭＳ Ｐゴシック" panose="020B0600070205080204" pitchFamily="34" charset="-128"/>
              </a:rPr>
              <a:t> [Back Date]</a:t>
            </a:r>
          </a:p>
          <a:p>
            <a:pPr lvl="1" eaLnBrk="1" hangingPunct="1">
              <a:lnSpc>
                <a:spcPct val="130000"/>
              </a:lnSpc>
              <a:buFontTx/>
              <a:buChar char="-"/>
            </a:pPr>
            <a:r>
              <a:rPr lang="en-US" altLang="en-US" sz="2200" b="0" i="1" dirty="0" err="1">
                <a:solidFill>
                  <a:schemeClr val="tx1"/>
                </a:solidFill>
                <a:ea typeface="ＭＳ Ｐゴシック" panose="020B0600070205080204" pitchFamily="34" charset="-128"/>
              </a:rPr>
              <a:t>Cách</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gõ</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ngày</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chứng</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từ</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thao</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tác</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với</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các</a:t>
            </a:r>
            <a:r>
              <a:rPr lang="en-US" altLang="en-US" sz="2200" b="0" i="1" dirty="0">
                <a:solidFill>
                  <a:schemeClr val="tx1"/>
                </a:solidFill>
                <a:ea typeface="ＭＳ Ｐゴシック" panose="020B0600070205080204" pitchFamily="34" charset="-128"/>
              </a:rPr>
              <a:t> control</a:t>
            </a:r>
          </a:p>
          <a:p>
            <a:pPr lvl="1" eaLnBrk="1" hangingPunct="1">
              <a:lnSpc>
                <a:spcPct val="130000"/>
              </a:lnSpc>
              <a:buFontTx/>
              <a:buChar char="-"/>
            </a:pPr>
            <a:r>
              <a:rPr lang="en-US" altLang="en-US" sz="2200" b="0" i="1" dirty="0" err="1">
                <a:solidFill>
                  <a:schemeClr val="tx1"/>
                </a:solidFill>
                <a:ea typeface="ＭＳ Ｐゴシック" panose="020B0600070205080204" pitchFamily="34" charset="-128"/>
              </a:rPr>
              <a:t>Chương</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trình</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sử</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dụng</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kiểu</a:t>
            </a:r>
            <a:r>
              <a:rPr lang="en-US" altLang="en-US" sz="2200" b="0" i="1" dirty="0">
                <a:solidFill>
                  <a:schemeClr val="tx1"/>
                </a:solidFill>
                <a:ea typeface="ＭＳ Ｐゴシック" panose="020B0600070205080204" pitchFamily="34" charset="-128"/>
              </a:rPr>
              <a:t> date </a:t>
            </a:r>
            <a:r>
              <a:rPr lang="en-US" altLang="en-US" sz="2200" b="0" i="1" dirty="0" err="1">
                <a:solidFill>
                  <a:schemeClr val="tx1"/>
                </a:solidFill>
                <a:ea typeface="ＭＳ Ｐゴシック" panose="020B0600070205080204" pitchFamily="34" charset="-128"/>
              </a:rPr>
              <a:t>dạng</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dd</a:t>
            </a:r>
            <a:r>
              <a:rPr lang="en-US" altLang="en-US" sz="2200" b="0" i="1" dirty="0">
                <a:solidFill>
                  <a:schemeClr val="tx1"/>
                </a:solidFill>
                <a:ea typeface="ＭＳ Ｐゴシック" panose="020B0600070205080204" pitchFamily="34" charset="-128"/>
              </a:rPr>
              <a:t>/mm/</a:t>
            </a:r>
            <a:r>
              <a:rPr lang="en-US" altLang="en-US" sz="2200" b="0" i="1" dirty="0" err="1">
                <a:solidFill>
                  <a:schemeClr val="tx1"/>
                </a:solidFill>
                <a:ea typeface="ＭＳ Ｐゴシック" panose="020B0600070205080204" pitchFamily="34" charset="-128"/>
              </a:rPr>
              <a:t>yyyy</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và</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kiểu</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datetime</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dạng</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dd</a:t>
            </a:r>
            <a:r>
              <a:rPr lang="en-US" altLang="en-US" sz="2200" b="0" i="1" dirty="0">
                <a:solidFill>
                  <a:schemeClr val="tx1"/>
                </a:solidFill>
                <a:ea typeface="ＭＳ Ｐゴシック" panose="020B0600070205080204" pitchFamily="34" charset="-128"/>
              </a:rPr>
              <a:t>/mm/</a:t>
            </a:r>
            <a:r>
              <a:rPr lang="en-US" altLang="en-US" sz="2200" b="0" i="1" dirty="0" err="1">
                <a:solidFill>
                  <a:schemeClr val="tx1"/>
                </a:solidFill>
                <a:ea typeface="ＭＳ Ｐゴシック" panose="020B0600070205080204" pitchFamily="34" charset="-128"/>
              </a:rPr>
              <a:t>yyyy</a:t>
            </a:r>
            <a:r>
              <a:rPr lang="en-US" altLang="en-US" sz="2200" b="0" i="1" dirty="0">
                <a:solidFill>
                  <a:schemeClr val="tx1"/>
                </a:solidFill>
                <a:ea typeface="ＭＳ Ｐゴシック" panose="020B0600070205080204" pitchFamily="34" charset="-128"/>
              </a:rPr>
              <a:t> </a:t>
            </a:r>
            <a:r>
              <a:rPr lang="en-US" altLang="en-US" sz="2200" b="0" i="1" dirty="0" err="1">
                <a:solidFill>
                  <a:schemeClr val="tx1"/>
                </a:solidFill>
                <a:ea typeface="ＭＳ Ｐゴシック" panose="020B0600070205080204" pitchFamily="34" charset="-128"/>
              </a:rPr>
              <a:t>hh:mm</a:t>
            </a:r>
            <a:endParaRPr lang="en-US" altLang="en-US" sz="2200" b="0" i="1" dirty="0">
              <a:solidFill>
                <a:schemeClr val="tx1"/>
              </a:solidFill>
              <a:ea typeface="ＭＳ Ｐゴシック" panose="020B0600070205080204" pitchFamily="34" charset="-128"/>
            </a:endParaRPr>
          </a:p>
          <a:p>
            <a:pPr marL="858838" lvl="1" indent="-477838" eaLnBrk="1" hangingPunct="1">
              <a:lnSpc>
                <a:spcPct val="130000"/>
              </a:lnSpc>
              <a:buFont typeface="Wingdings" panose="05000000000000000000" pitchFamily="2" charset="2"/>
              <a:buChar char="ü"/>
              <a:defRPr/>
            </a:pPr>
            <a:r>
              <a:rPr lang="en-US" altLang="en-US" sz="2200" b="0" dirty="0" err="1">
                <a:solidFill>
                  <a:schemeClr val="tx1"/>
                </a:solidFill>
                <a:ea typeface="ＭＳ Ｐゴシック" panose="020B0600070205080204" pitchFamily="34" charset="-128"/>
              </a:rPr>
              <a:t>Chạy</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báo</a:t>
            </a:r>
            <a:r>
              <a:rPr lang="en-US" altLang="en-US" sz="2200" b="0" dirty="0">
                <a:solidFill>
                  <a:schemeClr val="tx1"/>
                </a:solidFill>
                <a:ea typeface="ＭＳ Ｐゴシック" panose="020B0600070205080204" pitchFamily="34" charset="-128"/>
              </a:rPr>
              <a:t> </a:t>
            </a:r>
            <a:r>
              <a:rPr lang="en-US" altLang="en-US" sz="2200" b="0" dirty="0" err="1">
                <a:solidFill>
                  <a:schemeClr val="tx1"/>
                </a:solidFill>
                <a:ea typeface="ＭＳ Ｐゴシック" panose="020B0600070205080204" pitchFamily="34" charset="-128"/>
              </a:rPr>
              <a:t>cáo</a:t>
            </a:r>
            <a:endParaRPr lang="en-US" altLang="en-US" sz="2200" b="0" dirty="0">
              <a:solidFill>
                <a:schemeClr val="tx1"/>
              </a:solidFill>
              <a:ea typeface="ＭＳ Ｐゴシック" panose="020B0600070205080204" pitchFamily="34" charset="-128"/>
            </a:endParaRPr>
          </a:p>
          <a:p>
            <a:pPr marL="112713" indent="0" algn="just">
              <a:lnSpc>
                <a:spcPct val="130000"/>
              </a:lnSpc>
              <a:buFont typeface="+mj-lt"/>
              <a:buAutoNum type="arabicPeriod"/>
              <a:defRPr/>
            </a:pPr>
            <a:endParaRPr lang="en-US" sz="2200" b="0" kern="0" dirty="0">
              <a:solidFill>
                <a:schemeClr val="tx1"/>
              </a:solidFill>
            </a:endParaRPr>
          </a:p>
        </p:txBody>
      </p:sp>
    </p:spTree>
    <p:extLst>
      <p:ext uri="{BB962C8B-B14F-4D97-AF65-F5344CB8AC3E}">
        <p14:creationId xmlns:p14="http://schemas.microsoft.com/office/powerpoint/2010/main" val="4210468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41566"/>
            <a:ext cx="7235995" cy="830509"/>
          </a:xfrm>
        </p:spPr>
        <p:txBody>
          <a:bodyPr>
            <a:normAutofit/>
          </a:bodyPr>
          <a:lstStyle/>
          <a:p>
            <a:r>
              <a:rPr lang="en-US"/>
              <a:t>MUA HÀNG &amp; QUẢN LÝ KHO</a:t>
            </a:r>
            <a:endParaRPr lang="en-US" dirty="0"/>
          </a:p>
        </p:txBody>
      </p:sp>
      <p:graphicFrame>
        <p:nvGraphicFramePr>
          <p:cNvPr id="5" name="Table 2">
            <a:extLst>
              <a:ext uri="{FF2B5EF4-FFF2-40B4-BE49-F238E27FC236}">
                <a16:creationId xmlns:a16="http://schemas.microsoft.com/office/drawing/2014/main" id="{67CF993F-E7C4-4D8D-93F4-2E0CF68257E5}"/>
              </a:ext>
            </a:extLst>
          </p:cNvPr>
          <p:cNvGraphicFramePr>
            <a:graphicFrameLocks noGrp="1"/>
          </p:cNvGraphicFramePr>
          <p:nvPr>
            <p:extLst>
              <p:ext uri="{D42A27DB-BD31-4B8C-83A1-F6EECF244321}">
                <p14:modId xmlns:p14="http://schemas.microsoft.com/office/powerpoint/2010/main" val="2629879660"/>
              </p:ext>
            </p:extLst>
          </p:nvPr>
        </p:nvGraphicFramePr>
        <p:xfrm>
          <a:off x="1413163" y="872075"/>
          <a:ext cx="6317673" cy="4027056"/>
        </p:xfrm>
        <a:graphic>
          <a:graphicData uri="http://schemas.openxmlformats.org/drawingml/2006/table">
            <a:tbl>
              <a:tblPr firstRow="1" bandRow="1">
                <a:tableStyleId>{5C22544A-7EE6-4342-B048-85BDC9FD1C3A}</a:tableStyleId>
              </a:tblPr>
              <a:tblGrid>
                <a:gridCol w="808662">
                  <a:extLst>
                    <a:ext uri="{9D8B030D-6E8A-4147-A177-3AD203B41FA5}">
                      <a16:colId xmlns:a16="http://schemas.microsoft.com/office/drawing/2014/main" val="1471883835"/>
                    </a:ext>
                  </a:extLst>
                </a:gridCol>
                <a:gridCol w="5509011">
                  <a:extLst>
                    <a:ext uri="{9D8B030D-6E8A-4147-A177-3AD203B41FA5}">
                      <a16:colId xmlns:a16="http://schemas.microsoft.com/office/drawing/2014/main" val="2314632857"/>
                    </a:ext>
                  </a:extLst>
                </a:gridCol>
              </a:tblGrid>
              <a:tr h="503382">
                <a:tc>
                  <a:txBody>
                    <a:bodyPr/>
                    <a:lstStyle/>
                    <a:p>
                      <a:pPr marL="0" indent="0" algn="ctr">
                        <a:buFont typeface="+mj-lt"/>
                        <a:buNone/>
                      </a:pPr>
                      <a:r>
                        <a:rPr lang="en-US" sz="2400" b="0">
                          <a:solidFill>
                            <a:schemeClr val="tx1"/>
                          </a:solidFill>
                          <a:latin typeface="Times New Roman" panose="02020603050405020304" pitchFamily="18" charset="0"/>
                          <a:cs typeface="Times New Roman" panose="02020603050405020304" pitchFamily="18" charset="0"/>
                        </a:rPr>
                        <a:t>1</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chemeClr val="tx1"/>
                          </a:solidFill>
                          <a:latin typeface="Times New Roman" panose="02020603050405020304" pitchFamily="18" charset="0"/>
                          <a:cs typeface="Times New Roman" panose="02020603050405020304" pitchFamily="18" charset="0"/>
                        </a:rPr>
                        <a:t>Nhập mua nội địa</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094255"/>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2</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Di chuyển nội bộ</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263400"/>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3</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Times New Roman" panose="02020603050405020304" pitchFamily="18" charset="0"/>
                          <a:cs typeface="Times New Roman" panose="02020603050405020304" pitchFamily="18" charset="0"/>
                        </a:rPr>
                        <a:t>Nhập mua nội bộ</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137941"/>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4</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Times New Roman" panose="02020603050405020304" pitchFamily="18" charset="0"/>
                          <a:cs typeface="Times New Roman" panose="02020603050405020304" pitchFamily="18" charset="0"/>
                        </a:rPr>
                        <a:t>Nhận và trả hàng gửi cho Khách</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407157"/>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5</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Times New Roman" panose="02020603050405020304" pitchFamily="18" charset="0"/>
                          <a:cs typeface="Times New Roman" panose="02020603050405020304" pitchFamily="18" charset="0"/>
                        </a:rPr>
                        <a:t>Kiểm kê</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992379"/>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6</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Nhập khác/ Xuất khác</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4713657"/>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7</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Times New Roman" panose="02020603050405020304" pitchFamily="18" charset="0"/>
                          <a:cs typeface="Times New Roman" panose="02020603050405020304" pitchFamily="18" charset="0"/>
                        </a:rPr>
                        <a:t>Nhập mua Vật t</a:t>
                      </a:r>
                      <a:r>
                        <a:rPr lang="vi-VN" sz="2400">
                          <a:solidFill>
                            <a:schemeClr val="tx1"/>
                          </a:solidFill>
                          <a:latin typeface="Times New Roman" panose="02020603050405020304" pitchFamily="18" charset="0"/>
                          <a:cs typeface="Times New Roman" panose="02020603050405020304" pitchFamily="18" charset="0"/>
                        </a:rPr>
                        <a:t>ư</a:t>
                      </a:r>
                      <a:endParaRPr lang="en-US" sz="24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188353"/>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8</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Xuất sử dụng Vật t</a:t>
                      </a:r>
                      <a:r>
                        <a:rPr lang="vi-VN" sz="2400">
                          <a:solidFill>
                            <a:schemeClr val="tx1"/>
                          </a:solidFill>
                          <a:latin typeface="Times New Roman" panose="02020603050405020304" pitchFamily="18" charset="0"/>
                          <a:cs typeface="Times New Roman" panose="02020603050405020304" pitchFamily="18" charset="0"/>
                        </a:rPr>
                        <a:t>ư</a:t>
                      </a:r>
                      <a:endParaRPr lang="en-US" sz="24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82513"/>
                  </a:ext>
                </a:extLst>
              </a:tr>
            </a:tbl>
          </a:graphicData>
        </a:graphic>
      </p:graphicFrame>
    </p:spTree>
    <p:extLst>
      <p:ext uri="{BB962C8B-B14F-4D97-AF65-F5344CB8AC3E}">
        <p14:creationId xmlns:p14="http://schemas.microsoft.com/office/powerpoint/2010/main" val="261986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41566"/>
            <a:ext cx="7235995" cy="830509"/>
          </a:xfrm>
        </p:spPr>
        <p:txBody>
          <a:bodyPr>
            <a:normAutofit/>
          </a:bodyPr>
          <a:lstStyle/>
          <a:p>
            <a:r>
              <a:rPr lang="en-US"/>
              <a:t>MUA HÀNG &amp; QUẢN LÝ KHO</a:t>
            </a:r>
            <a:endParaRPr lang="en-US" dirty="0"/>
          </a:p>
        </p:txBody>
      </p:sp>
      <p:sp>
        <p:nvSpPr>
          <p:cNvPr id="6" name="Content Placeholder 1">
            <a:extLst>
              <a:ext uri="{FF2B5EF4-FFF2-40B4-BE49-F238E27FC236}">
                <a16:creationId xmlns:a16="http://schemas.microsoft.com/office/drawing/2014/main" id="{3E2E5F5A-579F-4EB2-A418-5CF395886EF7}"/>
              </a:ext>
            </a:extLst>
          </p:cNvPr>
          <p:cNvSpPr txBox="1">
            <a:spLocks/>
          </p:cNvSpPr>
          <p:nvPr/>
        </p:nvSpPr>
        <p:spPr bwMode="auto">
          <a:xfrm>
            <a:off x="120769" y="3269676"/>
            <a:ext cx="8898540" cy="2923309"/>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581025" lvl="2" indent="0" algn="just">
              <a:lnSpc>
                <a:spcPct val="120000"/>
              </a:lnSpc>
              <a:spcBef>
                <a:spcPts val="0"/>
              </a:spcBef>
              <a:spcAft>
                <a:spcPts val="0"/>
              </a:spcAft>
              <a:buClrTx/>
              <a:buSzPct val="110000"/>
              <a:buNone/>
              <a:defRPr/>
            </a:pPr>
            <a:r>
              <a:rPr lang="en-US" kern="0">
                <a:solidFill>
                  <a:schemeClr val="tx1"/>
                </a:solidFill>
              </a:rPr>
              <a:t>Tra bảng: </a:t>
            </a:r>
          </a:p>
          <a:p>
            <a:pPr marL="581025" lvl="2" indent="0" algn="just">
              <a:lnSpc>
                <a:spcPct val="120000"/>
              </a:lnSpc>
              <a:spcBef>
                <a:spcPts val="0"/>
              </a:spcBef>
              <a:spcAft>
                <a:spcPts val="0"/>
              </a:spcAft>
              <a:buClrTx/>
              <a:buSzPct val="110000"/>
              <a:buNone/>
              <a:defRPr/>
            </a:pPr>
            <a:r>
              <a:rPr lang="en-US" kern="0">
                <a:solidFill>
                  <a:schemeClr val="tx1"/>
                </a:solidFill>
              </a:rPr>
              <a:t>	VCF = Volume Correction Factor</a:t>
            </a:r>
          </a:p>
          <a:p>
            <a:pPr marL="581025" lvl="2" indent="0" algn="just">
              <a:lnSpc>
                <a:spcPct val="120000"/>
              </a:lnSpc>
              <a:spcBef>
                <a:spcPts val="0"/>
              </a:spcBef>
              <a:spcAft>
                <a:spcPts val="0"/>
              </a:spcAft>
              <a:buClrTx/>
              <a:buSzPct val="110000"/>
              <a:buNone/>
              <a:defRPr/>
            </a:pPr>
            <a:r>
              <a:rPr lang="en-US" kern="0">
                <a:solidFill>
                  <a:schemeClr val="tx1"/>
                </a:solidFill>
              </a:rPr>
              <a:t>	WCF = Weight Correction Factor</a:t>
            </a:r>
          </a:p>
          <a:p>
            <a:pPr marL="581025" lvl="2" indent="0" algn="just">
              <a:lnSpc>
                <a:spcPct val="120000"/>
              </a:lnSpc>
              <a:spcBef>
                <a:spcPts val="0"/>
              </a:spcBef>
              <a:spcAft>
                <a:spcPts val="0"/>
              </a:spcAft>
              <a:buClrTx/>
              <a:buSzPct val="110000"/>
              <a:buNone/>
              <a:defRPr/>
            </a:pPr>
            <a:r>
              <a:rPr lang="en-US" kern="0">
                <a:solidFill>
                  <a:schemeClr val="tx1"/>
                </a:solidFill>
              </a:rPr>
              <a:t>	L15 = LTT * VCF</a:t>
            </a:r>
          </a:p>
          <a:p>
            <a:pPr marL="581025" lvl="2" indent="0" algn="just">
              <a:lnSpc>
                <a:spcPct val="120000"/>
              </a:lnSpc>
              <a:spcBef>
                <a:spcPts val="0"/>
              </a:spcBef>
              <a:spcAft>
                <a:spcPts val="0"/>
              </a:spcAft>
              <a:buClrTx/>
              <a:buSzPct val="110000"/>
              <a:buNone/>
              <a:defRPr/>
            </a:pPr>
            <a:r>
              <a:rPr lang="en-US" kern="0">
                <a:solidFill>
                  <a:schemeClr val="tx1"/>
                </a:solidFill>
              </a:rPr>
              <a:t>	KG = L15 * WCF</a:t>
            </a:r>
          </a:p>
        </p:txBody>
      </p:sp>
      <p:pic>
        <p:nvPicPr>
          <p:cNvPr id="2" name="Picture 1">
            <a:extLst>
              <a:ext uri="{FF2B5EF4-FFF2-40B4-BE49-F238E27FC236}">
                <a16:creationId xmlns:a16="http://schemas.microsoft.com/office/drawing/2014/main" id="{74B51973-6224-4BBA-9483-F077783312B3}"/>
              </a:ext>
            </a:extLst>
          </p:cNvPr>
          <p:cNvPicPr>
            <a:picLocks noChangeAspect="1"/>
          </p:cNvPicPr>
          <p:nvPr/>
        </p:nvPicPr>
        <p:blipFill>
          <a:blip r:embed="rId2"/>
          <a:stretch>
            <a:fillRect/>
          </a:stretch>
        </p:blipFill>
        <p:spPr>
          <a:xfrm>
            <a:off x="120769" y="1204585"/>
            <a:ext cx="8898540" cy="2068679"/>
          </a:xfrm>
          <a:prstGeom prst="rect">
            <a:avLst/>
          </a:prstGeom>
        </p:spPr>
      </p:pic>
    </p:spTree>
    <p:extLst>
      <p:ext uri="{BB962C8B-B14F-4D97-AF65-F5344CB8AC3E}">
        <p14:creationId xmlns:p14="http://schemas.microsoft.com/office/powerpoint/2010/main" val="219117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182879" y="1"/>
            <a:ext cx="7755776" cy="863124"/>
          </a:xfrm>
        </p:spPr>
        <p:txBody>
          <a:bodyPr>
            <a:normAutofit/>
          </a:bodyPr>
          <a:lstStyle/>
          <a:p>
            <a:r>
              <a:rPr lang="en-US"/>
              <a:t>1. Nhập mua nội địa</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lvl="1" eaLnBrk="1" hangingPunct="1">
              <a:lnSpc>
                <a:spcPct val="130000"/>
              </a:lnSpc>
              <a:spcAft>
                <a:spcPts val="0"/>
              </a:spcAft>
              <a:buFontTx/>
              <a:buChar char="-"/>
              <a:defRPr/>
            </a:pPr>
            <a:r>
              <a:rPr lang="en-US" sz="2000" b="0"/>
              <a:t>Quy trình mô tả các bước nhập mua hàng hoá từ NCC trong nước. Tùy theo nhu cầu, NCC có thể:</a:t>
            </a:r>
          </a:p>
          <a:p>
            <a:pPr marL="381000" lvl="1" indent="0" eaLnBrk="1" hangingPunct="1">
              <a:lnSpc>
                <a:spcPct val="130000"/>
              </a:lnSpc>
              <a:spcAft>
                <a:spcPts val="0"/>
              </a:spcAft>
              <a:buNone/>
              <a:defRPr/>
            </a:pPr>
            <a:r>
              <a:rPr lang="en-US" sz="2000" b="0"/>
              <a:t>		</a:t>
            </a:r>
            <a:r>
              <a:rPr lang="en-US" sz="2000"/>
              <a:t>+ </a:t>
            </a:r>
            <a:r>
              <a:rPr lang="en-US" sz="2000" b="0"/>
              <a:t>Xuất hóa đơn cho từng chuyến hàng – Xuất hóa đ</a:t>
            </a:r>
            <a:r>
              <a:rPr lang="vi-VN" sz="2000" b="0"/>
              <a:t>ơ</a:t>
            </a:r>
            <a:r>
              <a:rPr lang="en-US" sz="2000" b="0"/>
              <a:t>n ngay</a:t>
            </a:r>
          </a:p>
          <a:p>
            <a:pPr marL="381000" lvl="1" indent="0" eaLnBrk="1" hangingPunct="1">
              <a:lnSpc>
                <a:spcPct val="130000"/>
              </a:lnSpc>
              <a:spcAft>
                <a:spcPts val="0"/>
              </a:spcAft>
              <a:buNone/>
              <a:defRPr/>
            </a:pPr>
            <a:r>
              <a:rPr lang="en-US" sz="2000" b="0"/>
              <a:t>		+ Xuất hóa đ</a:t>
            </a:r>
            <a:r>
              <a:rPr lang="vi-VN" sz="2000" b="0"/>
              <a:t>ơ</a:t>
            </a:r>
            <a:r>
              <a:rPr lang="en-US" sz="2000" b="0"/>
              <a:t>n cho nhiều chuyến – Xuất hóa đ</a:t>
            </a:r>
            <a:r>
              <a:rPr lang="vi-VN" sz="2000" b="0"/>
              <a:t>ơ</a:t>
            </a:r>
            <a:r>
              <a:rPr lang="en-US" sz="2000" b="0"/>
              <a:t>n tr</a:t>
            </a:r>
            <a:r>
              <a:rPr lang="vi-VN" sz="2000" b="0"/>
              <a:t>ư</a:t>
            </a:r>
            <a:r>
              <a:rPr lang="en-US" sz="2000" b="0"/>
              <a:t>ớc/sau. Tr</a:t>
            </a:r>
            <a:r>
              <a:rPr lang="vi-VN" sz="2000" b="0"/>
              <a:t>ư</a:t>
            </a:r>
            <a:r>
              <a:rPr lang="en-US" sz="2000" b="0"/>
              <a:t>ờng hợp hóa đ</a:t>
            </a:r>
            <a:r>
              <a:rPr lang="vi-VN" sz="2000" b="0"/>
              <a:t>ơ</a:t>
            </a:r>
            <a:r>
              <a:rPr lang="en-US" sz="2000" b="0"/>
              <a:t>n tr</a:t>
            </a:r>
            <a:r>
              <a:rPr lang="vi-VN" sz="2000" b="0"/>
              <a:t>ư</a:t>
            </a:r>
            <a:r>
              <a:rPr lang="en-US" sz="2000" b="0"/>
              <a:t>ớc, gửi hàng lại NCC để lấy dần.</a:t>
            </a:r>
          </a:p>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30000"/>
              </a:lnSpc>
              <a:spcAft>
                <a:spcPts val="0"/>
              </a:spcAft>
              <a:buFontTx/>
              <a:buChar char="-"/>
              <a:defRPr/>
            </a:pPr>
            <a:r>
              <a:rPr lang="en-US" sz="2000" b="0">
                <a:solidFill>
                  <a:schemeClr val="tx1"/>
                </a:solidFill>
              </a:rPr>
              <a:t>Đã tạo các danh mục: Kho, Hàng hóa, Nhà cung cấp (Hàng hóa, Vận tải), Địa điểm, Ph</a:t>
            </a:r>
            <a:r>
              <a:rPr lang="vi-VN" sz="2000" b="0">
                <a:solidFill>
                  <a:schemeClr val="tx1"/>
                </a:solidFill>
              </a:rPr>
              <a:t>ư</a:t>
            </a:r>
            <a:r>
              <a:rPr lang="en-US" sz="2000" b="0">
                <a:solidFill>
                  <a:schemeClr val="tx1"/>
                </a:solidFill>
              </a:rPr>
              <a:t>ơng tiện vận chuyển, Tuyến đ</a:t>
            </a:r>
            <a:r>
              <a:rPr lang="vi-VN" sz="2000" b="0">
                <a:solidFill>
                  <a:schemeClr val="tx1"/>
                </a:solidFill>
              </a:rPr>
              <a:t>ư</a:t>
            </a:r>
            <a:r>
              <a:rPr lang="en-US" sz="2000" b="0">
                <a:solidFill>
                  <a:schemeClr val="tx1"/>
                </a:solidFill>
              </a:rPr>
              <a:t>ờng</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spTree>
    <p:extLst>
      <p:ext uri="{BB962C8B-B14F-4D97-AF65-F5344CB8AC3E}">
        <p14:creationId xmlns:p14="http://schemas.microsoft.com/office/powerpoint/2010/main" val="207863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1. Nhập mua nội địa</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914400" lvl="1" indent="-533400" eaLnBrk="1" hangingPunct="1">
              <a:lnSpc>
                <a:spcPct val="130000"/>
              </a:lnSpc>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spcBef>
                <a:spcPts val="200"/>
              </a:spcBef>
              <a:spcAft>
                <a:spcPts val="20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Logistics/Mua nội địa</a:t>
            </a:r>
            <a:endParaRPr lang="en-US" sz="2000" i="1">
              <a:solidFill>
                <a:schemeClr val="tx1"/>
              </a:solidFill>
            </a:endParaRPr>
          </a:p>
          <a:p>
            <a:pPr marL="381000" lvl="1" indent="0" eaLnBrk="1" hangingPunct="1">
              <a:spcBef>
                <a:spcPts val="200"/>
              </a:spcBef>
              <a:spcAft>
                <a:spcPts val="20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ngay:</a:t>
            </a:r>
          </a:p>
          <a:p>
            <a:pPr lvl="1" eaLnBrk="1" hangingPunct="1">
              <a:spcBef>
                <a:spcPts val="200"/>
              </a:spcBef>
              <a:spcAft>
                <a:spcPts val="200"/>
              </a:spcAft>
              <a:buFontTx/>
              <a:buChar char="-"/>
              <a:defRPr/>
            </a:pPr>
            <a:r>
              <a:rPr lang="en-US" sz="2000" b="0">
                <a:solidFill>
                  <a:schemeClr val="tx1"/>
                </a:solidFill>
              </a:rPr>
              <a:t>B1: Đ</a:t>
            </a:r>
            <a:r>
              <a:rPr lang="vi-VN" sz="2000" b="0">
                <a:solidFill>
                  <a:schemeClr val="tx1"/>
                </a:solidFill>
              </a:rPr>
              <a:t>ơ</a:t>
            </a:r>
            <a:r>
              <a:rPr lang="en-US" sz="2000" b="0">
                <a:solidFill>
                  <a:schemeClr val="tx1"/>
                </a:solidFill>
              </a:rPr>
              <a:t>n mua hàng (DPO)</a:t>
            </a:r>
          </a:p>
          <a:p>
            <a:pPr lvl="1" eaLnBrk="1" hangingPunct="1">
              <a:spcBef>
                <a:spcPts val="200"/>
              </a:spcBef>
              <a:spcAft>
                <a:spcPts val="200"/>
              </a:spcAft>
              <a:buFontTx/>
              <a:buChar char="-"/>
              <a:defRPr/>
            </a:pPr>
            <a:r>
              <a:rPr lang="en-US" sz="2000" b="0">
                <a:solidFill>
                  <a:schemeClr val="tx1"/>
                </a:solidFill>
              </a:rPr>
              <a:t>B2: Nhập hàng/ Nhập hóa đ</a:t>
            </a:r>
            <a:r>
              <a:rPr lang="vi-VN" sz="2000" b="0">
                <a:solidFill>
                  <a:schemeClr val="tx1"/>
                </a:solidFill>
              </a:rPr>
              <a:t>ơ</a:t>
            </a:r>
            <a:r>
              <a:rPr lang="en-US" sz="2000" b="0">
                <a:solidFill>
                  <a:schemeClr val="tx1"/>
                </a:solidFill>
              </a:rPr>
              <a:t>n (DPRX)</a:t>
            </a:r>
          </a:p>
          <a:p>
            <a:pPr marL="381000" lvl="1" indent="0" eaLnBrk="1" hangingPunct="1">
              <a:lnSpc>
                <a:spcPct val="130000"/>
              </a:lnSpc>
              <a:spcAft>
                <a:spcPts val="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sau:</a:t>
            </a:r>
          </a:p>
          <a:p>
            <a:pPr lvl="1" eaLnBrk="1" hangingPunct="1">
              <a:lnSpc>
                <a:spcPct val="130000"/>
              </a:lnSpc>
              <a:spcAft>
                <a:spcPts val="0"/>
              </a:spcAft>
              <a:buFontTx/>
              <a:buChar char="-"/>
              <a:defRPr/>
            </a:pPr>
            <a:r>
              <a:rPr lang="en-US" sz="2000" b="0">
                <a:solidFill>
                  <a:schemeClr val="tx1"/>
                </a:solidFill>
              </a:rPr>
              <a:t>B1: Đ</a:t>
            </a:r>
            <a:r>
              <a:rPr lang="vi-VN" sz="2000" b="0">
                <a:solidFill>
                  <a:schemeClr val="tx1"/>
                </a:solidFill>
              </a:rPr>
              <a:t>ơ</a:t>
            </a:r>
            <a:r>
              <a:rPr lang="en-US" sz="2000" b="0">
                <a:solidFill>
                  <a:schemeClr val="tx1"/>
                </a:solidFill>
              </a:rPr>
              <a:t>n mua hàng (DPO)</a:t>
            </a:r>
          </a:p>
          <a:p>
            <a:pPr lvl="1" eaLnBrk="1" hangingPunct="1">
              <a:lnSpc>
                <a:spcPct val="130000"/>
              </a:lnSpc>
              <a:spcAft>
                <a:spcPts val="0"/>
              </a:spcAft>
              <a:buFontTx/>
              <a:buChar char="-"/>
              <a:defRPr/>
            </a:pPr>
            <a:r>
              <a:rPr lang="en-US" sz="2000" b="0">
                <a:solidFill>
                  <a:schemeClr val="tx1"/>
                </a:solidFill>
              </a:rPr>
              <a:t>B2: Nhập hàng hóa đ</a:t>
            </a:r>
            <a:r>
              <a:rPr lang="vi-VN" sz="2000" b="0">
                <a:solidFill>
                  <a:schemeClr val="tx1"/>
                </a:solidFill>
              </a:rPr>
              <a:t>ơ</a:t>
            </a:r>
            <a:r>
              <a:rPr lang="en-US" sz="2000" b="0">
                <a:solidFill>
                  <a:schemeClr val="tx1"/>
                </a:solidFill>
              </a:rPr>
              <a:t>n sau ( DPR) </a:t>
            </a:r>
          </a:p>
          <a:p>
            <a:pPr lvl="1" eaLnBrk="1" hangingPunct="1">
              <a:lnSpc>
                <a:spcPct val="130000"/>
              </a:lnSpc>
              <a:spcAft>
                <a:spcPts val="0"/>
              </a:spcAft>
              <a:buFontTx/>
              <a:buChar char="-"/>
              <a:defRPr/>
            </a:pPr>
            <a:r>
              <a:rPr lang="en-US" sz="2000" b="0">
                <a:solidFill>
                  <a:schemeClr val="tx1"/>
                </a:solidFill>
              </a:rPr>
              <a:t>B3: Nhập hóa đ</a:t>
            </a:r>
            <a:r>
              <a:rPr lang="vi-VN" sz="2000" b="0">
                <a:solidFill>
                  <a:schemeClr val="tx1"/>
                </a:solidFill>
              </a:rPr>
              <a:t>ơ</a:t>
            </a:r>
            <a:r>
              <a:rPr lang="en-US" sz="2000" b="0">
                <a:solidFill>
                  <a:schemeClr val="tx1"/>
                </a:solidFill>
              </a:rPr>
              <a:t>n sau (DPX)</a:t>
            </a:r>
          </a:p>
          <a:p>
            <a:pPr marL="381000" lvl="1" indent="0" eaLnBrk="1" hangingPunct="1">
              <a:lnSpc>
                <a:spcPct val="130000"/>
              </a:lnSpc>
              <a:spcAft>
                <a:spcPts val="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tr</a:t>
            </a:r>
            <a:r>
              <a:rPr lang="vi-VN" sz="2000" i="1">
                <a:solidFill>
                  <a:schemeClr val="tx1"/>
                </a:solidFill>
              </a:rPr>
              <a:t>ư</a:t>
            </a:r>
            <a:r>
              <a:rPr lang="en-US" sz="2000" i="1">
                <a:solidFill>
                  <a:schemeClr val="tx1"/>
                </a:solidFill>
              </a:rPr>
              <a:t>ớc:</a:t>
            </a:r>
          </a:p>
          <a:p>
            <a:pPr lvl="1" eaLnBrk="1" hangingPunct="1">
              <a:lnSpc>
                <a:spcPct val="130000"/>
              </a:lnSpc>
              <a:spcAft>
                <a:spcPts val="0"/>
              </a:spcAft>
              <a:buFontTx/>
              <a:buChar char="-"/>
              <a:defRPr/>
            </a:pPr>
            <a:r>
              <a:rPr lang="en-US" sz="2000" b="0">
                <a:solidFill>
                  <a:schemeClr val="tx1"/>
                </a:solidFill>
              </a:rPr>
              <a:t>B1: Đ</a:t>
            </a:r>
            <a:r>
              <a:rPr lang="vi-VN" sz="2000" b="0">
                <a:solidFill>
                  <a:schemeClr val="tx1"/>
                </a:solidFill>
              </a:rPr>
              <a:t>ơ</a:t>
            </a:r>
            <a:r>
              <a:rPr lang="en-US" sz="2000" b="0">
                <a:solidFill>
                  <a:schemeClr val="tx1"/>
                </a:solidFill>
              </a:rPr>
              <a:t>n mua hàng (DPO)</a:t>
            </a:r>
          </a:p>
          <a:p>
            <a:pPr lvl="1" eaLnBrk="1" hangingPunct="1">
              <a:lnSpc>
                <a:spcPct val="130000"/>
              </a:lnSpc>
              <a:spcAft>
                <a:spcPts val="0"/>
              </a:spcAft>
              <a:buFontTx/>
              <a:buChar char="-"/>
              <a:defRPr/>
            </a:pPr>
            <a:r>
              <a:rPr lang="en-US" sz="2000" b="0">
                <a:solidFill>
                  <a:schemeClr val="tx1"/>
                </a:solidFill>
              </a:rPr>
              <a:t>B2: Nhập hóa đ</a:t>
            </a:r>
            <a:r>
              <a:rPr lang="vi-VN" sz="2000" b="0">
                <a:solidFill>
                  <a:schemeClr val="tx1"/>
                </a:solidFill>
              </a:rPr>
              <a:t>ơ</a:t>
            </a:r>
            <a:r>
              <a:rPr lang="en-US" sz="2000" b="0">
                <a:solidFill>
                  <a:schemeClr val="tx1"/>
                </a:solidFill>
              </a:rPr>
              <a:t>n tr</a:t>
            </a:r>
            <a:r>
              <a:rPr lang="vi-VN" sz="2000" b="0">
                <a:solidFill>
                  <a:schemeClr val="tx1"/>
                </a:solidFill>
              </a:rPr>
              <a:t>ư</a:t>
            </a:r>
            <a:r>
              <a:rPr lang="en-US" sz="2000" b="0">
                <a:solidFill>
                  <a:schemeClr val="tx1"/>
                </a:solidFill>
              </a:rPr>
              <a:t>ớc (DPX1)</a:t>
            </a:r>
          </a:p>
          <a:p>
            <a:pPr lvl="1" eaLnBrk="1" hangingPunct="1">
              <a:lnSpc>
                <a:spcPct val="130000"/>
              </a:lnSpc>
              <a:spcAft>
                <a:spcPts val="0"/>
              </a:spcAft>
              <a:buFontTx/>
              <a:buChar char="-"/>
              <a:defRPr/>
            </a:pPr>
            <a:r>
              <a:rPr lang="en-US" sz="2000" b="0">
                <a:solidFill>
                  <a:schemeClr val="tx1"/>
                </a:solidFill>
              </a:rPr>
              <a:t>B3: Nhập hàng hóa đ</a:t>
            </a:r>
            <a:r>
              <a:rPr lang="vi-VN" sz="2000" b="0">
                <a:solidFill>
                  <a:schemeClr val="tx1"/>
                </a:solidFill>
              </a:rPr>
              <a:t>ơ</a:t>
            </a:r>
            <a:r>
              <a:rPr lang="en-US" sz="2000" b="0">
                <a:solidFill>
                  <a:schemeClr val="tx1"/>
                </a:solidFill>
              </a:rPr>
              <a:t>n tr</a:t>
            </a:r>
            <a:r>
              <a:rPr lang="vi-VN" sz="2000" b="0">
                <a:solidFill>
                  <a:schemeClr val="tx1"/>
                </a:solidFill>
              </a:rPr>
              <a:t>ư</a:t>
            </a:r>
            <a:r>
              <a:rPr lang="en-US" sz="2000" b="0">
                <a:solidFill>
                  <a:schemeClr val="tx1"/>
                </a:solidFill>
              </a:rPr>
              <a:t>ớc (DPRX1)</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spTree>
    <p:extLst>
      <p:ext uri="{BB962C8B-B14F-4D97-AF65-F5344CB8AC3E}">
        <p14:creationId xmlns:p14="http://schemas.microsoft.com/office/powerpoint/2010/main" val="175645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1. Nhập mua nội địa</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1173493"/>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ngay</a:t>
            </a:r>
          </a:p>
          <a:p>
            <a:pPr lvl="1" eaLnBrk="1" hangingPunct="1">
              <a:lnSpc>
                <a:spcPct val="130000"/>
              </a:lnSpc>
              <a:spcAft>
                <a:spcPts val="0"/>
              </a:spcAft>
              <a:buFontTx/>
              <a:buChar char="-"/>
              <a:defRPr/>
            </a:pPr>
            <a:r>
              <a:rPr lang="vi-VN" sz="2000" b="0">
                <a:solidFill>
                  <a:schemeClr val="tx1"/>
                </a:solidFill>
              </a:rPr>
              <a:t>Logistics/Mua nội địa/</a:t>
            </a:r>
            <a:r>
              <a:rPr lang="vi-VN" sz="2000" b="0" i="1">
                <a:solidFill>
                  <a:schemeClr val="tx1"/>
                </a:solidFill>
              </a:rPr>
              <a:t>Đơn mua hàng</a:t>
            </a:r>
            <a:r>
              <a:rPr lang="en-US" sz="2000" b="0">
                <a:solidFill>
                  <a:schemeClr val="tx1"/>
                </a:solidFill>
              </a:rPr>
              <a:t> (Tcode DPO)</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A0ED5C73-5942-4226-8EEF-922E2F81A829}"/>
              </a:ext>
            </a:extLst>
          </p:cNvPr>
          <p:cNvPicPr>
            <a:picLocks noChangeAspect="1"/>
          </p:cNvPicPr>
          <p:nvPr/>
        </p:nvPicPr>
        <p:blipFill>
          <a:blip r:embed="rId2"/>
          <a:stretch>
            <a:fillRect/>
          </a:stretch>
        </p:blipFill>
        <p:spPr>
          <a:xfrm>
            <a:off x="0" y="2036618"/>
            <a:ext cx="9144000" cy="3683914"/>
          </a:xfrm>
          <a:prstGeom prst="rect">
            <a:avLst/>
          </a:prstGeom>
        </p:spPr>
      </p:pic>
    </p:spTree>
    <p:extLst>
      <p:ext uri="{BB962C8B-B14F-4D97-AF65-F5344CB8AC3E}">
        <p14:creationId xmlns:p14="http://schemas.microsoft.com/office/powerpoint/2010/main" val="349880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1. Nhập mua nội địa</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ngay</a:t>
            </a:r>
          </a:p>
          <a:p>
            <a:pPr lvl="1" eaLnBrk="1" hangingPunct="1">
              <a:lnSpc>
                <a:spcPct val="130000"/>
              </a:lnSpc>
              <a:spcAft>
                <a:spcPts val="0"/>
              </a:spcAft>
              <a:buFontTx/>
              <a:buChar char="-"/>
              <a:defRPr/>
            </a:pPr>
            <a:r>
              <a:rPr lang="vi-VN" sz="2000" b="0">
                <a:solidFill>
                  <a:schemeClr val="tx1"/>
                </a:solidFill>
              </a:rPr>
              <a:t>Logistics/Mua nội địa/</a:t>
            </a:r>
            <a:r>
              <a:rPr lang="en-US" sz="2000" b="0" i="1">
                <a:solidFill>
                  <a:schemeClr val="tx1"/>
                </a:solidFill>
              </a:rPr>
              <a:t>Nhập </a:t>
            </a:r>
            <a:r>
              <a:rPr lang="vi-VN" sz="2000" b="0" i="1">
                <a:solidFill>
                  <a:schemeClr val="tx1"/>
                </a:solidFill>
              </a:rPr>
              <a:t>hàng</a:t>
            </a:r>
            <a:r>
              <a:rPr lang="en-US" sz="2000" b="0" i="1">
                <a:solidFill>
                  <a:schemeClr val="tx1"/>
                </a:solidFill>
              </a:rPr>
              <a:t>/Nhập hóa đ</a:t>
            </a:r>
            <a:r>
              <a:rPr lang="vi-VN" sz="2000" b="0" i="1">
                <a:solidFill>
                  <a:schemeClr val="tx1"/>
                </a:solidFill>
              </a:rPr>
              <a:t>ơ</a:t>
            </a:r>
            <a:r>
              <a:rPr lang="en-US" sz="2000" b="0" i="1">
                <a:solidFill>
                  <a:schemeClr val="tx1"/>
                </a:solidFill>
              </a:rPr>
              <a:t>n</a:t>
            </a:r>
            <a:r>
              <a:rPr lang="en-US" sz="2000" b="0">
                <a:solidFill>
                  <a:schemeClr val="tx1"/>
                </a:solidFill>
              </a:rPr>
              <a:t> (Tcode DPRX)</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4" name="Picture 3">
            <a:extLst>
              <a:ext uri="{FF2B5EF4-FFF2-40B4-BE49-F238E27FC236}">
                <a16:creationId xmlns:a16="http://schemas.microsoft.com/office/drawing/2014/main" id="{7B7303B9-493C-4C13-8395-F234D15857DD}"/>
              </a:ext>
            </a:extLst>
          </p:cNvPr>
          <p:cNvPicPr>
            <a:picLocks noChangeAspect="1"/>
          </p:cNvPicPr>
          <p:nvPr/>
        </p:nvPicPr>
        <p:blipFill>
          <a:blip r:embed="rId2"/>
          <a:stretch>
            <a:fillRect/>
          </a:stretch>
        </p:blipFill>
        <p:spPr>
          <a:xfrm>
            <a:off x="2419350" y="3866284"/>
            <a:ext cx="6724650" cy="2562225"/>
          </a:xfrm>
          <a:prstGeom prst="rect">
            <a:avLst/>
          </a:prstGeom>
        </p:spPr>
      </p:pic>
      <p:pic>
        <p:nvPicPr>
          <p:cNvPr id="5" name="Picture 4">
            <a:extLst>
              <a:ext uri="{FF2B5EF4-FFF2-40B4-BE49-F238E27FC236}">
                <a16:creationId xmlns:a16="http://schemas.microsoft.com/office/drawing/2014/main" id="{1141F145-90EA-43BF-89B7-F96A2D577EA6}"/>
              </a:ext>
            </a:extLst>
          </p:cNvPr>
          <p:cNvPicPr>
            <a:picLocks noChangeAspect="1"/>
          </p:cNvPicPr>
          <p:nvPr/>
        </p:nvPicPr>
        <p:blipFill>
          <a:blip r:embed="rId3"/>
          <a:stretch>
            <a:fillRect/>
          </a:stretch>
        </p:blipFill>
        <p:spPr>
          <a:xfrm>
            <a:off x="0" y="2517283"/>
            <a:ext cx="9144000" cy="1349001"/>
          </a:xfrm>
          <a:prstGeom prst="rect">
            <a:avLst/>
          </a:prstGeom>
        </p:spPr>
      </p:pic>
    </p:spTree>
    <p:extLst>
      <p:ext uri="{BB962C8B-B14F-4D97-AF65-F5344CB8AC3E}">
        <p14:creationId xmlns:p14="http://schemas.microsoft.com/office/powerpoint/2010/main" val="920191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1. Nhập mua nội địa</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ngay</a:t>
            </a:r>
          </a:p>
          <a:p>
            <a:pPr lvl="1" eaLnBrk="1" hangingPunct="1">
              <a:lnSpc>
                <a:spcPct val="130000"/>
              </a:lnSpc>
              <a:spcAft>
                <a:spcPts val="0"/>
              </a:spcAft>
              <a:buFontTx/>
              <a:buChar char="-"/>
              <a:defRPr/>
            </a:pPr>
            <a:r>
              <a:rPr lang="vi-VN" sz="2000" b="0">
                <a:solidFill>
                  <a:schemeClr val="tx1"/>
                </a:solidFill>
              </a:rPr>
              <a:t>Logistics/Mua nội địa/</a:t>
            </a:r>
            <a:r>
              <a:rPr lang="en-US" sz="2000" b="0" i="1">
                <a:solidFill>
                  <a:schemeClr val="tx1"/>
                </a:solidFill>
              </a:rPr>
              <a:t>Nhập </a:t>
            </a:r>
            <a:r>
              <a:rPr lang="vi-VN" sz="2000" b="0" i="1">
                <a:solidFill>
                  <a:schemeClr val="tx1"/>
                </a:solidFill>
              </a:rPr>
              <a:t>hàng</a:t>
            </a:r>
            <a:r>
              <a:rPr lang="en-US" sz="2000" b="0" i="1">
                <a:solidFill>
                  <a:schemeClr val="tx1"/>
                </a:solidFill>
              </a:rPr>
              <a:t>/Nhập hóa đ</a:t>
            </a:r>
            <a:r>
              <a:rPr lang="vi-VN" sz="2000" b="0" i="1">
                <a:solidFill>
                  <a:schemeClr val="tx1"/>
                </a:solidFill>
              </a:rPr>
              <a:t>ơ</a:t>
            </a:r>
            <a:r>
              <a:rPr lang="en-US" sz="2000" b="0" i="1">
                <a:solidFill>
                  <a:schemeClr val="tx1"/>
                </a:solidFill>
              </a:rPr>
              <a:t>n</a:t>
            </a:r>
            <a:r>
              <a:rPr lang="en-US" sz="2000" b="0">
                <a:solidFill>
                  <a:schemeClr val="tx1"/>
                </a:solidFill>
              </a:rPr>
              <a:t> (Tcode DPRX)</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5" name="Picture 4">
            <a:extLst>
              <a:ext uri="{FF2B5EF4-FFF2-40B4-BE49-F238E27FC236}">
                <a16:creationId xmlns:a16="http://schemas.microsoft.com/office/drawing/2014/main" id="{3425B071-FB7A-443E-85AB-C37551088CC0}"/>
              </a:ext>
            </a:extLst>
          </p:cNvPr>
          <p:cNvPicPr>
            <a:picLocks noChangeAspect="1"/>
          </p:cNvPicPr>
          <p:nvPr/>
        </p:nvPicPr>
        <p:blipFill>
          <a:blip r:embed="rId2"/>
          <a:stretch>
            <a:fillRect/>
          </a:stretch>
        </p:blipFill>
        <p:spPr>
          <a:xfrm>
            <a:off x="106853" y="2009775"/>
            <a:ext cx="8248650" cy="2838450"/>
          </a:xfrm>
          <a:prstGeom prst="rect">
            <a:avLst/>
          </a:prstGeom>
        </p:spPr>
      </p:pic>
    </p:spTree>
    <p:extLst>
      <p:ext uri="{BB962C8B-B14F-4D97-AF65-F5344CB8AC3E}">
        <p14:creationId xmlns:p14="http://schemas.microsoft.com/office/powerpoint/2010/main" val="271909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1"/>
            <a:ext cx="6686429" cy="830509"/>
          </a:xfrm>
        </p:spPr>
        <p:txBody>
          <a:bodyPr/>
          <a:lstStyle/>
          <a:p>
            <a:r>
              <a:rPr lang="en-US"/>
              <a:t>NỘI DUNG</a:t>
            </a:r>
            <a:endParaRPr lang="en-US" dirty="0"/>
          </a:p>
        </p:txBody>
      </p:sp>
      <p:sp>
        <p:nvSpPr>
          <p:cNvPr id="6" name="Content Placeholder 1">
            <a:extLst>
              <a:ext uri="{FF2B5EF4-FFF2-40B4-BE49-F238E27FC236}">
                <a16:creationId xmlns:a16="http://schemas.microsoft.com/office/drawing/2014/main" id="{3E2E5F5A-579F-4EB2-A418-5CF395886EF7}"/>
              </a:ext>
            </a:extLst>
          </p:cNvPr>
          <p:cNvSpPr txBox="1">
            <a:spLocks/>
          </p:cNvSpPr>
          <p:nvPr/>
        </p:nvSpPr>
        <p:spPr bwMode="auto">
          <a:xfrm>
            <a:off x="0" y="830510"/>
            <a:ext cx="9143999" cy="550101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2713" indent="0" algn="just">
              <a:lnSpc>
                <a:spcPct val="120000"/>
              </a:lnSpc>
              <a:spcBef>
                <a:spcPts val="600"/>
              </a:spcBef>
              <a:spcAft>
                <a:spcPts val="600"/>
              </a:spcAft>
              <a:buNone/>
              <a:defRPr/>
            </a:pPr>
            <a:r>
              <a:rPr lang="en-US" kern="0">
                <a:solidFill>
                  <a:schemeClr val="tx1"/>
                </a:solidFill>
              </a:rPr>
              <a:t>I.		TỔNG QUAN</a:t>
            </a:r>
          </a:p>
          <a:p>
            <a:pPr marL="112713" indent="0" algn="just">
              <a:lnSpc>
                <a:spcPct val="120000"/>
              </a:lnSpc>
              <a:spcBef>
                <a:spcPts val="600"/>
              </a:spcBef>
              <a:spcAft>
                <a:spcPts val="600"/>
              </a:spcAft>
              <a:buClrTx/>
              <a:buNone/>
              <a:defRPr/>
            </a:pPr>
            <a:r>
              <a:rPr lang="en-US" kern="0">
                <a:solidFill>
                  <a:schemeClr val="tx1"/>
                </a:solidFill>
              </a:rPr>
              <a:t>II.		MUA HÀNG &amp; QUẢN LÝ KHO</a:t>
            </a:r>
          </a:p>
          <a:p>
            <a:pPr marL="112713" indent="0" algn="just">
              <a:lnSpc>
                <a:spcPct val="120000"/>
              </a:lnSpc>
              <a:spcBef>
                <a:spcPts val="600"/>
              </a:spcBef>
              <a:spcAft>
                <a:spcPts val="600"/>
              </a:spcAft>
              <a:buClrTx/>
              <a:buNone/>
              <a:defRPr/>
            </a:pPr>
            <a:r>
              <a:rPr lang="en-US" kern="0">
                <a:solidFill>
                  <a:schemeClr val="tx1"/>
                </a:solidFill>
              </a:rPr>
              <a:t>III.	BÁN HÀNG</a:t>
            </a:r>
          </a:p>
          <a:p>
            <a:pPr marL="112713" indent="0" algn="just">
              <a:lnSpc>
                <a:spcPct val="120000"/>
              </a:lnSpc>
              <a:spcBef>
                <a:spcPts val="600"/>
              </a:spcBef>
              <a:spcAft>
                <a:spcPts val="600"/>
              </a:spcAft>
              <a:buClrTx/>
              <a:buNone/>
              <a:defRPr/>
            </a:pPr>
            <a:r>
              <a:rPr lang="en-US" kern="0">
                <a:solidFill>
                  <a:schemeClr val="tx1"/>
                </a:solidFill>
              </a:rPr>
              <a:t>IV.	HỆ THỐNG BÁO CÁO </a:t>
            </a:r>
            <a:endParaRPr lang="en-US" kern="0" dirty="0">
              <a:solidFill>
                <a:schemeClr val="tx1"/>
              </a:solidFill>
            </a:endParaRPr>
          </a:p>
        </p:txBody>
      </p:sp>
    </p:spTree>
    <p:extLst>
      <p:ext uri="{BB962C8B-B14F-4D97-AF65-F5344CB8AC3E}">
        <p14:creationId xmlns:p14="http://schemas.microsoft.com/office/powerpoint/2010/main" val="70342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1. Nhập mua nội địa</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ngay</a:t>
            </a:r>
          </a:p>
          <a:p>
            <a:pPr lvl="1" eaLnBrk="1" hangingPunct="1">
              <a:lnSpc>
                <a:spcPct val="130000"/>
              </a:lnSpc>
              <a:spcAft>
                <a:spcPts val="0"/>
              </a:spcAft>
              <a:buFontTx/>
              <a:buChar char="-"/>
              <a:defRPr/>
            </a:pPr>
            <a:r>
              <a:rPr lang="vi-VN" sz="2000" b="0">
                <a:solidFill>
                  <a:schemeClr val="tx1"/>
                </a:solidFill>
              </a:rPr>
              <a:t>Logistics/Mua nội địa/</a:t>
            </a:r>
            <a:r>
              <a:rPr lang="en-US" sz="2000" b="0" i="1">
                <a:solidFill>
                  <a:schemeClr val="tx1"/>
                </a:solidFill>
              </a:rPr>
              <a:t>Nhập </a:t>
            </a:r>
            <a:r>
              <a:rPr lang="vi-VN" sz="2000" b="0" i="1">
                <a:solidFill>
                  <a:schemeClr val="tx1"/>
                </a:solidFill>
              </a:rPr>
              <a:t>hàng</a:t>
            </a:r>
            <a:r>
              <a:rPr lang="en-US" sz="2000" b="0" i="1">
                <a:solidFill>
                  <a:schemeClr val="tx1"/>
                </a:solidFill>
              </a:rPr>
              <a:t>/Nhập hóa đ</a:t>
            </a:r>
            <a:r>
              <a:rPr lang="vi-VN" sz="2000" b="0" i="1">
                <a:solidFill>
                  <a:schemeClr val="tx1"/>
                </a:solidFill>
              </a:rPr>
              <a:t>ơ</a:t>
            </a:r>
            <a:r>
              <a:rPr lang="en-US" sz="2000" b="0" i="1">
                <a:solidFill>
                  <a:schemeClr val="tx1"/>
                </a:solidFill>
              </a:rPr>
              <a:t>n</a:t>
            </a:r>
            <a:r>
              <a:rPr lang="en-US" sz="2000" b="0">
                <a:solidFill>
                  <a:schemeClr val="tx1"/>
                </a:solidFill>
              </a:rPr>
              <a:t> (Tcode DPRX)</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0162C047-8404-4815-9308-9192898E00FC}"/>
              </a:ext>
            </a:extLst>
          </p:cNvPr>
          <p:cNvPicPr>
            <a:picLocks noChangeAspect="1"/>
          </p:cNvPicPr>
          <p:nvPr/>
        </p:nvPicPr>
        <p:blipFill>
          <a:blip r:embed="rId2"/>
          <a:stretch>
            <a:fillRect/>
          </a:stretch>
        </p:blipFill>
        <p:spPr>
          <a:xfrm>
            <a:off x="0" y="1931317"/>
            <a:ext cx="6200775" cy="3429000"/>
          </a:xfrm>
          <a:prstGeom prst="rect">
            <a:avLst/>
          </a:prstGeom>
        </p:spPr>
      </p:pic>
      <p:pic>
        <p:nvPicPr>
          <p:cNvPr id="4" name="Picture 3">
            <a:extLst>
              <a:ext uri="{FF2B5EF4-FFF2-40B4-BE49-F238E27FC236}">
                <a16:creationId xmlns:a16="http://schemas.microsoft.com/office/drawing/2014/main" id="{EACBBD90-2AB8-40C3-B5FC-BD01F51FB71F}"/>
              </a:ext>
            </a:extLst>
          </p:cNvPr>
          <p:cNvPicPr>
            <a:picLocks noChangeAspect="1"/>
          </p:cNvPicPr>
          <p:nvPr/>
        </p:nvPicPr>
        <p:blipFill>
          <a:blip r:embed="rId3"/>
          <a:stretch>
            <a:fillRect/>
          </a:stretch>
        </p:blipFill>
        <p:spPr>
          <a:xfrm>
            <a:off x="1995055" y="4587269"/>
            <a:ext cx="7148944" cy="1809974"/>
          </a:xfrm>
          <a:prstGeom prst="rect">
            <a:avLst/>
          </a:prstGeom>
        </p:spPr>
      </p:pic>
    </p:spTree>
    <p:extLst>
      <p:ext uri="{BB962C8B-B14F-4D97-AF65-F5344CB8AC3E}">
        <p14:creationId xmlns:p14="http://schemas.microsoft.com/office/powerpoint/2010/main" val="192415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1. Nhập mua nội địa</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Nhập mua hóa đ</a:t>
            </a:r>
            <a:r>
              <a:rPr lang="vi-VN" sz="2000" i="1">
                <a:solidFill>
                  <a:schemeClr val="tx1"/>
                </a:solidFill>
              </a:rPr>
              <a:t>ơ</a:t>
            </a:r>
            <a:r>
              <a:rPr lang="en-US" sz="2000" i="1">
                <a:solidFill>
                  <a:schemeClr val="tx1"/>
                </a:solidFill>
              </a:rPr>
              <a:t>n ngay</a:t>
            </a:r>
          </a:p>
          <a:p>
            <a:pPr lvl="1" eaLnBrk="1" hangingPunct="1">
              <a:lnSpc>
                <a:spcPct val="130000"/>
              </a:lnSpc>
              <a:spcAft>
                <a:spcPts val="0"/>
              </a:spcAft>
              <a:buFontTx/>
              <a:buChar char="-"/>
              <a:defRPr/>
            </a:pPr>
            <a:r>
              <a:rPr lang="vi-VN" sz="2000" b="0">
                <a:solidFill>
                  <a:schemeClr val="tx1"/>
                </a:solidFill>
              </a:rPr>
              <a:t>Logistics/Mua nội địa/</a:t>
            </a:r>
            <a:r>
              <a:rPr lang="en-US" sz="2000" b="0" i="1">
                <a:solidFill>
                  <a:schemeClr val="tx1"/>
                </a:solidFill>
              </a:rPr>
              <a:t>Nhập </a:t>
            </a:r>
            <a:r>
              <a:rPr lang="vi-VN" sz="2000" b="0" i="1">
                <a:solidFill>
                  <a:schemeClr val="tx1"/>
                </a:solidFill>
              </a:rPr>
              <a:t>hàng</a:t>
            </a:r>
            <a:r>
              <a:rPr lang="en-US" sz="2000" b="0" i="1">
                <a:solidFill>
                  <a:schemeClr val="tx1"/>
                </a:solidFill>
              </a:rPr>
              <a:t>/Nhập hóa đ</a:t>
            </a:r>
            <a:r>
              <a:rPr lang="vi-VN" sz="2000" b="0" i="1">
                <a:solidFill>
                  <a:schemeClr val="tx1"/>
                </a:solidFill>
              </a:rPr>
              <a:t>ơ</a:t>
            </a:r>
            <a:r>
              <a:rPr lang="en-US" sz="2000" b="0" i="1">
                <a:solidFill>
                  <a:schemeClr val="tx1"/>
                </a:solidFill>
              </a:rPr>
              <a:t>n</a:t>
            </a:r>
            <a:r>
              <a:rPr lang="en-US" sz="2000" b="0">
                <a:solidFill>
                  <a:schemeClr val="tx1"/>
                </a:solidFill>
              </a:rPr>
              <a:t> (Tcode DPRX)</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5" name="Picture 4">
            <a:extLst>
              <a:ext uri="{FF2B5EF4-FFF2-40B4-BE49-F238E27FC236}">
                <a16:creationId xmlns:a16="http://schemas.microsoft.com/office/drawing/2014/main" id="{C7D84911-83E9-4C78-99EB-F40441D25B05}"/>
              </a:ext>
            </a:extLst>
          </p:cNvPr>
          <p:cNvPicPr>
            <a:picLocks noChangeAspect="1"/>
          </p:cNvPicPr>
          <p:nvPr/>
        </p:nvPicPr>
        <p:blipFill>
          <a:blip r:embed="rId2"/>
          <a:stretch>
            <a:fillRect/>
          </a:stretch>
        </p:blipFill>
        <p:spPr>
          <a:xfrm>
            <a:off x="0" y="2206433"/>
            <a:ext cx="9144000" cy="3470370"/>
          </a:xfrm>
          <a:prstGeom prst="rect">
            <a:avLst/>
          </a:prstGeom>
        </p:spPr>
      </p:pic>
    </p:spTree>
    <p:extLst>
      <p:ext uri="{BB962C8B-B14F-4D97-AF65-F5344CB8AC3E}">
        <p14:creationId xmlns:p14="http://schemas.microsoft.com/office/powerpoint/2010/main" val="114592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2. Di chuyển nội bộ</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762000"/>
            <a:ext cx="9019309" cy="5666509"/>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spcAft>
                <a:spcPts val="0"/>
              </a:spcAft>
              <a:buFont typeface="Wingdings" panose="05000000000000000000" pitchFamily="2" charset="2"/>
              <a:buChar char="ü"/>
              <a:defRPr/>
            </a:pPr>
            <a:r>
              <a:rPr lang="en-US" sz="2000" i="1" u="sng" dirty="0" err="1">
                <a:solidFill>
                  <a:schemeClr val="tx1"/>
                </a:solidFill>
              </a:rPr>
              <a:t>Mục</a:t>
            </a:r>
            <a:r>
              <a:rPr lang="en-US" sz="2000" i="1" u="sng" dirty="0">
                <a:solidFill>
                  <a:schemeClr val="tx1"/>
                </a:solidFill>
              </a:rPr>
              <a:t> </a:t>
            </a:r>
            <a:r>
              <a:rPr lang="en-US" sz="2000" i="1" u="sng" dirty="0" err="1">
                <a:solidFill>
                  <a:schemeClr val="tx1"/>
                </a:solidFill>
              </a:rPr>
              <a:t>đích</a:t>
            </a:r>
            <a:endParaRPr lang="en-US" sz="2000" b="0" i="1" u="sng" dirty="0">
              <a:solidFill>
                <a:schemeClr val="tx1"/>
              </a:solidFill>
            </a:endParaRPr>
          </a:p>
          <a:p>
            <a:pPr marL="381000" lvl="1" indent="0">
              <a:buNone/>
            </a:pPr>
            <a:r>
              <a:rPr lang="en-US" sz="2000" b="0">
                <a:solidFill>
                  <a:schemeClr val="tx1"/>
                </a:solidFill>
              </a:rPr>
              <a:t>- </a:t>
            </a:r>
            <a:r>
              <a:rPr lang="en-US" sz="2000" b="0"/>
              <a:t>Quy trình dùng để di chuyển hàng giữa các kho của PTC trong cùng một 	VPCTY/ Chi nhánh.</a:t>
            </a:r>
          </a:p>
          <a:p>
            <a:pPr marL="381000" lvl="1" indent="0">
              <a:buNone/>
            </a:pPr>
            <a:r>
              <a:rPr lang="en-US" sz="2000" b="0"/>
              <a:t>- Dùng trong trường hợp khan hiếm hàng tại các kho cửa hàng, cần phải hút điều chuyển hàng hóa từ cửa hàng này sang cửa hàng khác.</a:t>
            </a:r>
            <a:endParaRPr lang="en-US" sz="2000" b="0" dirty="0">
              <a:solidFill>
                <a:schemeClr val="tx1"/>
              </a:solidFill>
            </a:endParaRPr>
          </a:p>
          <a:p>
            <a:pPr marL="858838" lvl="1" indent="-477838" eaLnBrk="1" hangingPunct="1">
              <a:lnSpc>
                <a:spcPct val="130000"/>
              </a:lnSpc>
              <a:spcAft>
                <a:spcPts val="0"/>
              </a:spcAft>
              <a:buFont typeface="Wingdings" panose="05000000000000000000" pitchFamily="2" charset="2"/>
              <a:buChar char="ü"/>
              <a:defRPr/>
            </a:pPr>
            <a:r>
              <a:rPr lang="en-US" sz="2000" i="1" u="sng" dirty="0" err="1">
                <a:solidFill>
                  <a:schemeClr val="tx1"/>
                </a:solidFill>
              </a:rPr>
              <a:t>Điều</a:t>
            </a:r>
            <a:r>
              <a:rPr lang="en-US" sz="2000" i="1" u="sng" dirty="0">
                <a:solidFill>
                  <a:schemeClr val="tx1"/>
                </a:solidFill>
              </a:rPr>
              <a:t> </a:t>
            </a:r>
            <a:r>
              <a:rPr lang="en-US" sz="2000" i="1" u="sng" dirty="0" err="1">
                <a:solidFill>
                  <a:schemeClr val="tx1"/>
                </a:solidFill>
              </a:rPr>
              <a:t>kiện</a:t>
            </a:r>
            <a:r>
              <a:rPr lang="en-US" sz="2000" i="1" u="sng" dirty="0">
                <a:solidFill>
                  <a:schemeClr val="tx1"/>
                </a:solidFill>
              </a:rPr>
              <a:t> </a:t>
            </a:r>
            <a:r>
              <a:rPr lang="en-US" sz="2000" i="1" u="sng" dirty="0" err="1">
                <a:solidFill>
                  <a:schemeClr val="tx1"/>
                </a:solidFill>
              </a:rPr>
              <a:t>thực</a:t>
            </a:r>
            <a:r>
              <a:rPr lang="en-US" sz="2000" i="1" u="sng" dirty="0">
                <a:solidFill>
                  <a:schemeClr val="tx1"/>
                </a:solidFill>
              </a:rPr>
              <a:t> </a:t>
            </a:r>
            <a:r>
              <a:rPr lang="en-US" sz="2000" i="1" u="sng" dirty="0" err="1">
                <a:solidFill>
                  <a:schemeClr val="tx1"/>
                </a:solidFill>
              </a:rPr>
              <a:t>hiện</a:t>
            </a:r>
            <a:endParaRPr lang="en-US" sz="2000" i="1" u="sng" dirty="0">
              <a:solidFill>
                <a:schemeClr val="tx1"/>
              </a:solidFill>
            </a:endParaRPr>
          </a:p>
          <a:p>
            <a:pPr lvl="1" eaLnBrk="1" hangingPunct="1">
              <a:lnSpc>
                <a:spcPct val="120000"/>
              </a:lnSpc>
              <a:spcAft>
                <a:spcPts val="0"/>
              </a:spcAft>
              <a:buFontTx/>
              <a:buChar char="-"/>
              <a:defRPr/>
            </a:pPr>
            <a:r>
              <a:rPr lang="en-US" sz="2000" b="0" dirty="0" err="1">
                <a:solidFill>
                  <a:schemeClr val="tx1"/>
                </a:solidFill>
              </a:rPr>
              <a:t>Đã</a:t>
            </a:r>
            <a:r>
              <a:rPr lang="en-US" sz="2000" b="0" dirty="0">
                <a:solidFill>
                  <a:schemeClr val="tx1"/>
                </a:solidFill>
              </a:rPr>
              <a:t> </a:t>
            </a:r>
            <a:r>
              <a:rPr lang="en-US" sz="2000" b="0" dirty="0" err="1">
                <a:solidFill>
                  <a:schemeClr val="tx1"/>
                </a:solidFill>
              </a:rPr>
              <a:t>tạo</a:t>
            </a:r>
            <a:r>
              <a:rPr lang="en-US" sz="2000" b="0" dirty="0">
                <a:solidFill>
                  <a:schemeClr val="tx1"/>
                </a:solidFill>
              </a:rPr>
              <a:t> </a:t>
            </a:r>
            <a:r>
              <a:rPr lang="en-US" sz="2000" b="0" dirty="0" err="1">
                <a:solidFill>
                  <a:schemeClr val="tx1"/>
                </a:solidFill>
              </a:rPr>
              <a:t>các</a:t>
            </a:r>
            <a:r>
              <a:rPr lang="en-US" sz="2000" b="0" dirty="0">
                <a:solidFill>
                  <a:schemeClr val="tx1"/>
                </a:solidFill>
              </a:rPr>
              <a:t> </a:t>
            </a:r>
            <a:r>
              <a:rPr lang="en-US" sz="2000" b="0" dirty="0" err="1">
                <a:solidFill>
                  <a:schemeClr val="tx1"/>
                </a:solidFill>
              </a:rPr>
              <a:t>danh</a:t>
            </a:r>
            <a:r>
              <a:rPr lang="en-US" sz="2000" b="0" dirty="0">
                <a:solidFill>
                  <a:schemeClr val="tx1"/>
                </a:solidFill>
              </a:rPr>
              <a:t> </a:t>
            </a:r>
            <a:r>
              <a:rPr lang="en-US" sz="2000" b="0" dirty="0" err="1">
                <a:solidFill>
                  <a:schemeClr val="tx1"/>
                </a:solidFill>
              </a:rPr>
              <a:t>mục</a:t>
            </a:r>
            <a:r>
              <a:rPr lang="en-US" sz="2000" b="0">
                <a:solidFill>
                  <a:schemeClr val="tx1"/>
                </a:solidFill>
              </a:rPr>
              <a:t>: Kho, Hàng </a:t>
            </a:r>
            <a:r>
              <a:rPr lang="en-US" sz="2000" b="0" dirty="0" err="1">
                <a:solidFill>
                  <a:schemeClr val="tx1"/>
                </a:solidFill>
              </a:rPr>
              <a:t>hóa</a:t>
            </a:r>
            <a:endParaRPr lang="en-US" sz="2000" b="0" dirty="0">
              <a:solidFill>
                <a:schemeClr val="tx1"/>
              </a:solidFill>
            </a:endParaRPr>
          </a:p>
          <a:p>
            <a:pPr marL="914400" lvl="1" indent="-533400" eaLnBrk="1" hangingPunct="1">
              <a:lnSpc>
                <a:spcPct val="130000"/>
              </a:lnSpc>
              <a:spcAft>
                <a:spcPts val="0"/>
              </a:spcAft>
              <a:buFont typeface="Wingdings" panose="05000000000000000000" pitchFamily="2" charset="2"/>
              <a:buChar char="ü"/>
              <a:defRPr/>
            </a:pPr>
            <a:r>
              <a:rPr lang="en-US" sz="2000" i="1" u="sng" dirty="0" err="1">
                <a:solidFill>
                  <a:schemeClr val="tx1"/>
                </a:solidFill>
              </a:rPr>
              <a:t>Các</a:t>
            </a:r>
            <a:r>
              <a:rPr lang="en-US" sz="2000" i="1" u="sng" dirty="0">
                <a:solidFill>
                  <a:schemeClr val="tx1"/>
                </a:solidFill>
              </a:rPr>
              <a:t> b</a:t>
            </a:r>
            <a:r>
              <a:rPr lang="vi-VN" sz="2000" i="1" u="sng" dirty="0">
                <a:solidFill>
                  <a:schemeClr val="tx1"/>
                </a:solidFill>
              </a:rPr>
              <a:t>ư</a:t>
            </a:r>
            <a:r>
              <a:rPr lang="en-US" sz="2000" i="1" u="sng" dirty="0" err="1">
                <a:solidFill>
                  <a:schemeClr val="tx1"/>
                </a:solidFill>
              </a:rPr>
              <a:t>ớc</a:t>
            </a:r>
            <a:r>
              <a:rPr lang="en-US" sz="2000" i="1" u="sng" dirty="0">
                <a:solidFill>
                  <a:schemeClr val="tx1"/>
                </a:solidFill>
              </a:rPr>
              <a:t> </a:t>
            </a:r>
            <a:r>
              <a:rPr lang="en-US" sz="2000" i="1" u="sng" err="1">
                <a:solidFill>
                  <a:schemeClr val="tx1"/>
                </a:solidFill>
              </a:rPr>
              <a:t>thực</a:t>
            </a:r>
            <a:r>
              <a:rPr lang="en-US" sz="2000" i="1" u="sng">
                <a:solidFill>
                  <a:schemeClr val="tx1"/>
                </a:solidFill>
              </a:rPr>
              <a:t> hiện</a:t>
            </a:r>
          </a:p>
          <a:p>
            <a:pPr marL="381000" lvl="1" indent="0" eaLnBrk="1" hangingPunct="1">
              <a:lnSpc>
                <a:spcPct val="130000"/>
              </a:lnSpc>
              <a:spcAft>
                <a:spcPts val="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Bán hàng</a:t>
            </a:r>
            <a:endParaRPr lang="en-US" sz="2000" i="1" dirty="0">
              <a:solidFill>
                <a:schemeClr val="tx1"/>
              </a:solidFill>
            </a:endParaRPr>
          </a:p>
          <a:p>
            <a:pPr lvl="1" eaLnBrk="1" hangingPunct="1">
              <a:lnSpc>
                <a:spcPct val="120000"/>
              </a:lnSpc>
              <a:spcAft>
                <a:spcPts val="0"/>
              </a:spcAft>
              <a:buFontTx/>
              <a:buChar char="-"/>
              <a:defRPr/>
            </a:pPr>
            <a:r>
              <a:rPr lang="en-US" sz="2000" b="0">
                <a:solidFill>
                  <a:schemeClr val="tx1"/>
                </a:solidFill>
              </a:rPr>
              <a:t>B1: Lệnh xuất hàng (SOA)</a:t>
            </a:r>
            <a:endParaRPr lang="en-US" sz="2000" b="0" dirty="0">
              <a:solidFill>
                <a:schemeClr val="tx1"/>
              </a:solidFill>
            </a:endParaRPr>
          </a:p>
          <a:p>
            <a:pPr lvl="1" eaLnBrk="1" hangingPunct="1">
              <a:lnSpc>
                <a:spcPct val="120000"/>
              </a:lnSpc>
              <a:spcAft>
                <a:spcPts val="0"/>
              </a:spcAft>
              <a:buFontTx/>
              <a:buChar char="-"/>
              <a:defRPr/>
            </a:pPr>
            <a:r>
              <a:rPr lang="en-US" sz="2000" b="0">
                <a:solidFill>
                  <a:schemeClr val="tx1"/>
                </a:solidFill>
              </a:rPr>
              <a:t>B2: Chứng từ xuất kho (DOP)</a:t>
            </a:r>
            <a:endParaRPr lang="en-US" sz="2000" b="0" dirty="0">
              <a:solidFill>
                <a:schemeClr val="tx1"/>
              </a:solidFill>
            </a:endParaRP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spTree>
    <p:extLst>
      <p:ext uri="{BB962C8B-B14F-4D97-AF65-F5344CB8AC3E}">
        <p14:creationId xmlns:p14="http://schemas.microsoft.com/office/powerpoint/2010/main" val="321697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2. Di chuyển nội bộ</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12981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Di chuyển nội bộ</a:t>
            </a:r>
          </a:p>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Lệnh xuất</a:t>
            </a:r>
            <a:r>
              <a:rPr lang="vi-VN" sz="2000" b="0" i="1">
                <a:solidFill>
                  <a:schemeClr val="tx1"/>
                </a:solidFill>
              </a:rPr>
              <a:t> hàng</a:t>
            </a:r>
            <a:r>
              <a:rPr lang="en-US" sz="2000" b="0">
                <a:solidFill>
                  <a:schemeClr val="tx1"/>
                </a:solidFill>
              </a:rPr>
              <a:t> (Tcode SOA)</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4AFD6FCC-157F-43BB-9F95-9FA0DE2EE31B}"/>
              </a:ext>
            </a:extLst>
          </p:cNvPr>
          <p:cNvPicPr>
            <a:picLocks noChangeAspect="1"/>
          </p:cNvPicPr>
          <p:nvPr/>
        </p:nvPicPr>
        <p:blipFill>
          <a:blip r:embed="rId2"/>
          <a:stretch>
            <a:fillRect/>
          </a:stretch>
        </p:blipFill>
        <p:spPr>
          <a:xfrm>
            <a:off x="0" y="2271488"/>
            <a:ext cx="9144000" cy="2315023"/>
          </a:xfrm>
          <a:prstGeom prst="rect">
            <a:avLst/>
          </a:prstGeom>
        </p:spPr>
      </p:pic>
      <p:pic>
        <p:nvPicPr>
          <p:cNvPr id="4" name="Picture 3">
            <a:extLst>
              <a:ext uri="{FF2B5EF4-FFF2-40B4-BE49-F238E27FC236}">
                <a16:creationId xmlns:a16="http://schemas.microsoft.com/office/drawing/2014/main" id="{7E4E1048-D846-42F9-BB44-AEC87BEB65B1}"/>
              </a:ext>
            </a:extLst>
          </p:cNvPr>
          <p:cNvPicPr>
            <a:picLocks noChangeAspect="1"/>
          </p:cNvPicPr>
          <p:nvPr/>
        </p:nvPicPr>
        <p:blipFill>
          <a:blip r:embed="rId3"/>
          <a:stretch>
            <a:fillRect/>
          </a:stretch>
        </p:blipFill>
        <p:spPr>
          <a:xfrm>
            <a:off x="2228850" y="4517447"/>
            <a:ext cx="6915150" cy="1495425"/>
          </a:xfrm>
          <a:prstGeom prst="rect">
            <a:avLst/>
          </a:prstGeom>
        </p:spPr>
      </p:pic>
    </p:spTree>
    <p:extLst>
      <p:ext uri="{BB962C8B-B14F-4D97-AF65-F5344CB8AC3E}">
        <p14:creationId xmlns:p14="http://schemas.microsoft.com/office/powerpoint/2010/main" val="113381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1. Di chuyển nội bộ</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60545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Chứng từ xuất</a:t>
            </a:r>
            <a:r>
              <a:rPr lang="vi-VN" sz="2000" b="0" i="1">
                <a:solidFill>
                  <a:schemeClr val="tx1"/>
                </a:solidFill>
              </a:rPr>
              <a:t> </a:t>
            </a:r>
            <a:r>
              <a:rPr lang="en-US" sz="2000" b="0" i="1">
                <a:solidFill>
                  <a:schemeClr val="tx1"/>
                </a:solidFill>
              </a:rPr>
              <a:t>kho</a:t>
            </a:r>
            <a:r>
              <a:rPr lang="en-US" sz="2000" b="0">
                <a:solidFill>
                  <a:schemeClr val="tx1"/>
                </a:solidFill>
              </a:rPr>
              <a:t> (Tcode DOP)</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7" name="Picture 6">
            <a:extLst>
              <a:ext uri="{FF2B5EF4-FFF2-40B4-BE49-F238E27FC236}">
                <a16:creationId xmlns:a16="http://schemas.microsoft.com/office/drawing/2014/main" id="{A818A0E3-C95A-4440-B0A0-F61E7A3B6730}"/>
              </a:ext>
            </a:extLst>
          </p:cNvPr>
          <p:cNvPicPr>
            <a:picLocks noChangeAspect="1"/>
          </p:cNvPicPr>
          <p:nvPr/>
        </p:nvPicPr>
        <p:blipFill>
          <a:blip r:embed="rId2"/>
          <a:stretch>
            <a:fillRect/>
          </a:stretch>
        </p:blipFill>
        <p:spPr>
          <a:xfrm>
            <a:off x="0" y="2471517"/>
            <a:ext cx="9144000" cy="4386482"/>
          </a:xfrm>
          <a:prstGeom prst="rect">
            <a:avLst/>
          </a:prstGeom>
        </p:spPr>
      </p:pic>
      <p:pic>
        <p:nvPicPr>
          <p:cNvPr id="9" name="Picture 8">
            <a:extLst>
              <a:ext uri="{FF2B5EF4-FFF2-40B4-BE49-F238E27FC236}">
                <a16:creationId xmlns:a16="http://schemas.microsoft.com/office/drawing/2014/main" id="{59245FE2-618A-40CD-A624-052558AB1F93}"/>
              </a:ext>
            </a:extLst>
          </p:cNvPr>
          <p:cNvPicPr>
            <a:picLocks noChangeAspect="1"/>
          </p:cNvPicPr>
          <p:nvPr/>
        </p:nvPicPr>
        <p:blipFill>
          <a:blip r:embed="rId3"/>
          <a:stretch>
            <a:fillRect/>
          </a:stretch>
        </p:blipFill>
        <p:spPr>
          <a:xfrm>
            <a:off x="0" y="1345531"/>
            <a:ext cx="9144000" cy="1412600"/>
          </a:xfrm>
          <a:prstGeom prst="rect">
            <a:avLst/>
          </a:prstGeom>
        </p:spPr>
      </p:pic>
    </p:spTree>
    <p:extLst>
      <p:ext uri="{BB962C8B-B14F-4D97-AF65-F5344CB8AC3E}">
        <p14:creationId xmlns:p14="http://schemas.microsoft.com/office/powerpoint/2010/main" val="2643560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spcAft>
                <a:spcPts val="0"/>
              </a:spcAft>
              <a:buFont typeface="Wingdings" panose="05000000000000000000" pitchFamily="2" charset="2"/>
              <a:buChar char="ü"/>
              <a:defRPr/>
            </a:pPr>
            <a:r>
              <a:rPr lang="en-US" sz="2000" i="1" u="sng" dirty="0" err="1">
                <a:solidFill>
                  <a:schemeClr val="tx1"/>
                </a:solidFill>
              </a:rPr>
              <a:t>Mục</a:t>
            </a:r>
            <a:r>
              <a:rPr lang="en-US" sz="2000" i="1" u="sng" dirty="0">
                <a:solidFill>
                  <a:schemeClr val="tx1"/>
                </a:solidFill>
              </a:rPr>
              <a:t> </a:t>
            </a:r>
            <a:r>
              <a:rPr lang="en-US" sz="2000" i="1" u="sng" dirty="0" err="1">
                <a:solidFill>
                  <a:schemeClr val="tx1"/>
                </a:solidFill>
              </a:rPr>
              <a:t>đích</a:t>
            </a:r>
            <a:endParaRPr lang="en-US" sz="2000" b="0" i="1" u="sng" dirty="0">
              <a:solidFill>
                <a:schemeClr val="tx1"/>
              </a:solidFill>
            </a:endParaRPr>
          </a:p>
          <a:p>
            <a:pPr marL="381000" lvl="1" indent="0">
              <a:buNone/>
            </a:pPr>
            <a:r>
              <a:rPr lang="en-US" sz="2000" b="0">
                <a:solidFill>
                  <a:schemeClr val="tx1"/>
                </a:solidFill>
              </a:rPr>
              <a:t>- </a:t>
            </a:r>
            <a:r>
              <a:rPr lang="vi-VN" sz="2000" b="0"/>
              <a:t>Quy trình được thực hiện khi </a:t>
            </a:r>
            <a:r>
              <a:rPr lang="en-US" sz="2000" b="0"/>
              <a:t>Chi nhánh nhập mua hàng từ VPCTY</a:t>
            </a:r>
            <a:endParaRPr lang="en-US" sz="2000" b="0" dirty="0">
              <a:solidFill>
                <a:schemeClr val="tx1"/>
              </a:solidFill>
            </a:endParaRPr>
          </a:p>
          <a:p>
            <a:pPr marL="858838" lvl="1" indent="-477838" eaLnBrk="1" hangingPunct="1">
              <a:lnSpc>
                <a:spcPct val="130000"/>
              </a:lnSpc>
              <a:spcAft>
                <a:spcPts val="0"/>
              </a:spcAft>
              <a:buFont typeface="Wingdings" panose="05000000000000000000" pitchFamily="2" charset="2"/>
              <a:buChar char="ü"/>
              <a:defRPr/>
            </a:pPr>
            <a:r>
              <a:rPr lang="en-US" sz="2000" i="1" u="sng" dirty="0" err="1">
                <a:solidFill>
                  <a:schemeClr val="tx1"/>
                </a:solidFill>
              </a:rPr>
              <a:t>Điều</a:t>
            </a:r>
            <a:r>
              <a:rPr lang="en-US" sz="2000" i="1" u="sng" dirty="0">
                <a:solidFill>
                  <a:schemeClr val="tx1"/>
                </a:solidFill>
              </a:rPr>
              <a:t> </a:t>
            </a:r>
            <a:r>
              <a:rPr lang="en-US" sz="2000" i="1" u="sng" dirty="0" err="1">
                <a:solidFill>
                  <a:schemeClr val="tx1"/>
                </a:solidFill>
              </a:rPr>
              <a:t>kiện</a:t>
            </a:r>
            <a:r>
              <a:rPr lang="en-US" sz="2000" i="1" u="sng" dirty="0">
                <a:solidFill>
                  <a:schemeClr val="tx1"/>
                </a:solidFill>
              </a:rPr>
              <a:t> </a:t>
            </a:r>
            <a:r>
              <a:rPr lang="en-US" sz="2000" i="1" u="sng" dirty="0" err="1">
                <a:solidFill>
                  <a:schemeClr val="tx1"/>
                </a:solidFill>
              </a:rPr>
              <a:t>thực</a:t>
            </a:r>
            <a:r>
              <a:rPr lang="en-US" sz="2000" i="1" u="sng" dirty="0">
                <a:solidFill>
                  <a:schemeClr val="tx1"/>
                </a:solidFill>
              </a:rPr>
              <a:t> </a:t>
            </a:r>
            <a:r>
              <a:rPr lang="en-US" sz="2000" i="1" u="sng" dirty="0" err="1">
                <a:solidFill>
                  <a:schemeClr val="tx1"/>
                </a:solidFill>
              </a:rPr>
              <a:t>hiện</a:t>
            </a:r>
            <a:endParaRPr lang="en-US" sz="2000" i="1" u="sng" dirty="0">
              <a:solidFill>
                <a:schemeClr val="tx1"/>
              </a:solidFill>
            </a:endParaRPr>
          </a:p>
          <a:p>
            <a:pPr lvl="1" eaLnBrk="1" hangingPunct="1">
              <a:lnSpc>
                <a:spcPct val="130000"/>
              </a:lnSpc>
              <a:spcAft>
                <a:spcPts val="0"/>
              </a:spcAft>
              <a:buFontTx/>
              <a:buChar char="-"/>
              <a:defRPr/>
            </a:pPr>
            <a:r>
              <a:rPr lang="en-US" sz="2000" b="0" dirty="0" err="1">
                <a:solidFill>
                  <a:schemeClr val="tx1"/>
                </a:solidFill>
              </a:rPr>
              <a:t>Đã</a:t>
            </a:r>
            <a:r>
              <a:rPr lang="en-US" sz="2000" b="0" dirty="0">
                <a:solidFill>
                  <a:schemeClr val="tx1"/>
                </a:solidFill>
              </a:rPr>
              <a:t> </a:t>
            </a:r>
            <a:r>
              <a:rPr lang="en-US" sz="2000" b="0" dirty="0" err="1">
                <a:solidFill>
                  <a:schemeClr val="tx1"/>
                </a:solidFill>
              </a:rPr>
              <a:t>tạo</a:t>
            </a:r>
            <a:r>
              <a:rPr lang="en-US" sz="2000" b="0" dirty="0">
                <a:solidFill>
                  <a:schemeClr val="tx1"/>
                </a:solidFill>
              </a:rPr>
              <a:t> </a:t>
            </a:r>
            <a:r>
              <a:rPr lang="en-US" sz="2000" b="0" dirty="0" err="1">
                <a:solidFill>
                  <a:schemeClr val="tx1"/>
                </a:solidFill>
              </a:rPr>
              <a:t>các</a:t>
            </a:r>
            <a:r>
              <a:rPr lang="en-US" sz="2000" b="0" dirty="0">
                <a:solidFill>
                  <a:schemeClr val="tx1"/>
                </a:solidFill>
              </a:rPr>
              <a:t> </a:t>
            </a:r>
            <a:r>
              <a:rPr lang="en-US" sz="2000" b="0" dirty="0" err="1">
                <a:solidFill>
                  <a:schemeClr val="tx1"/>
                </a:solidFill>
              </a:rPr>
              <a:t>danh</a:t>
            </a:r>
            <a:r>
              <a:rPr lang="en-US" sz="2000" b="0" dirty="0">
                <a:solidFill>
                  <a:schemeClr val="tx1"/>
                </a:solidFill>
              </a:rPr>
              <a:t> </a:t>
            </a:r>
            <a:r>
              <a:rPr lang="en-US" sz="2000" b="0" dirty="0" err="1">
                <a:solidFill>
                  <a:schemeClr val="tx1"/>
                </a:solidFill>
              </a:rPr>
              <a:t>mục</a:t>
            </a:r>
            <a:r>
              <a:rPr lang="en-US" sz="2000" b="0">
                <a:solidFill>
                  <a:schemeClr val="tx1"/>
                </a:solidFill>
              </a:rPr>
              <a:t>: Kho, Khách hàng, Hàng hóa</a:t>
            </a:r>
            <a:endParaRPr lang="en-US" sz="2000" b="0" dirty="0">
              <a:solidFill>
                <a:schemeClr val="tx1"/>
              </a:solidFill>
            </a:endParaRPr>
          </a:p>
          <a:p>
            <a:pPr marL="914400" lvl="1" indent="-533400" eaLnBrk="1" hangingPunct="1">
              <a:lnSpc>
                <a:spcPct val="130000"/>
              </a:lnSpc>
              <a:spcAft>
                <a:spcPts val="0"/>
              </a:spcAft>
              <a:buFont typeface="Wingdings" panose="05000000000000000000" pitchFamily="2" charset="2"/>
              <a:buChar char="ü"/>
              <a:defRPr/>
            </a:pPr>
            <a:r>
              <a:rPr lang="en-US" sz="2000" i="1" u="sng" dirty="0" err="1">
                <a:solidFill>
                  <a:schemeClr val="tx1"/>
                </a:solidFill>
              </a:rPr>
              <a:t>Các</a:t>
            </a:r>
            <a:r>
              <a:rPr lang="en-US" sz="2000" i="1" u="sng" dirty="0">
                <a:solidFill>
                  <a:schemeClr val="tx1"/>
                </a:solidFill>
              </a:rPr>
              <a:t> b</a:t>
            </a:r>
            <a:r>
              <a:rPr lang="vi-VN" sz="2000" i="1" u="sng" dirty="0">
                <a:solidFill>
                  <a:schemeClr val="tx1"/>
                </a:solidFill>
              </a:rPr>
              <a:t>ư</a:t>
            </a:r>
            <a:r>
              <a:rPr lang="en-US" sz="2000" i="1" u="sng" dirty="0" err="1">
                <a:solidFill>
                  <a:schemeClr val="tx1"/>
                </a:solidFill>
              </a:rPr>
              <a:t>ớc</a:t>
            </a:r>
            <a:r>
              <a:rPr lang="en-US" sz="2000" i="1" u="sng" dirty="0">
                <a:solidFill>
                  <a:schemeClr val="tx1"/>
                </a:solidFill>
              </a:rPr>
              <a:t> </a:t>
            </a:r>
            <a:r>
              <a:rPr lang="en-US" sz="2000" i="1" u="sng" err="1">
                <a:solidFill>
                  <a:schemeClr val="tx1"/>
                </a:solidFill>
              </a:rPr>
              <a:t>thực</a:t>
            </a:r>
            <a:r>
              <a:rPr lang="en-US" sz="2000" i="1" u="sng">
                <a:solidFill>
                  <a:schemeClr val="tx1"/>
                </a:solidFill>
              </a:rPr>
              <a:t> hiện</a:t>
            </a:r>
          </a:p>
          <a:p>
            <a:pPr marL="381000" lvl="1" indent="0" eaLnBrk="1" hangingPunct="1">
              <a:lnSpc>
                <a:spcPct val="130000"/>
              </a:lnSpc>
              <a:spcAft>
                <a:spcPts val="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Mua nội địa</a:t>
            </a:r>
            <a:endParaRPr lang="en-US" sz="2000" i="1" u="sng" dirty="0">
              <a:solidFill>
                <a:schemeClr val="tx1"/>
              </a:solidFill>
            </a:endParaRPr>
          </a:p>
          <a:p>
            <a:pPr lvl="1" eaLnBrk="1" hangingPunct="1">
              <a:lnSpc>
                <a:spcPct val="130000"/>
              </a:lnSpc>
              <a:spcAft>
                <a:spcPts val="0"/>
              </a:spcAft>
              <a:buFontTx/>
              <a:buChar char="-"/>
              <a:defRPr/>
            </a:pPr>
            <a:r>
              <a:rPr lang="en-US" sz="2000" b="0" dirty="0">
                <a:solidFill>
                  <a:schemeClr val="tx1"/>
                </a:solidFill>
              </a:rPr>
              <a:t>B1</a:t>
            </a:r>
            <a:r>
              <a:rPr lang="en-US" sz="2000" b="0">
                <a:solidFill>
                  <a:schemeClr val="tx1"/>
                </a:solidFill>
              </a:rPr>
              <a:t>: Nhập hàng hóa (PIR)</a:t>
            </a:r>
            <a:endParaRPr lang="en-US" sz="2000" b="0" dirty="0">
              <a:solidFill>
                <a:schemeClr val="tx1"/>
              </a:solidFill>
            </a:endParaRPr>
          </a:p>
          <a:p>
            <a:pPr lvl="1" eaLnBrk="1" hangingPunct="1">
              <a:lnSpc>
                <a:spcPct val="130000"/>
              </a:lnSpc>
              <a:spcAft>
                <a:spcPts val="0"/>
              </a:spcAft>
              <a:buFontTx/>
              <a:buChar char="-"/>
              <a:defRPr/>
            </a:pPr>
            <a:r>
              <a:rPr lang="en-US" sz="2000" b="0" dirty="0">
                <a:solidFill>
                  <a:schemeClr val="tx1"/>
                </a:solidFill>
              </a:rPr>
              <a:t>B2</a:t>
            </a:r>
            <a:r>
              <a:rPr lang="en-US" sz="2000" b="0">
                <a:solidFill>
                  <a:schemeClr val="tx1"/>
                </a:solidFill>
              </a:rPr>
              <a:t>: Nhập hóa đ</a:t>
            </a:r>
            <a:r>
              <a:rPr lang="vi-VN" sz="2000" b="0">
                <a:solidFill>
                  <a:schemeClr val="tx1"/>
                </a:solidFill>
              </a:rPr>
              <a:t>ơ</a:t>
            </a:r>
            <a:r>
              <a:rPr lang="en-US" sz="2000" b="0">
                <a:solidFill>
                  <a:schemeClr val="tx1"/>
                </a:solidFill>
              </a:rPr>
              <a:t>n (PIX)</a:t>
            </a:r>
            <a:endParaRPr lang="en-US" sz="2000" b="0" dirty="0">
              <a:solidFill>
                <a:schemeClr val="tx1"/>
              </a:solidFill>
            </a:endParaRP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321424" y="1"/>
            <a:ext cx="6624319"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a:t>3. Nhập mua nội bộ</a:t>
            </a:r>
            <a:endParaRPr lang="en-US" dirty="0"/>
          </a:p>
        </p:txBody>
      </p:sp>
    </p:spTree>
    <p:extLst>
      <p:ext uri="{BB962C8B-B14F-4D97-AF65-F5344CB8AC3E}">
        <p14:creationId xmlns:p14="http://schemas.microsoft.com/office/powerpoint/2010/main" val="2594715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3. Nhập mua nội bộ</a:t>
            </a:r>
            <a:endParaRPr lang="en-US" dirty="0"/>
          </a:p>
        </p:txBody>
      </p:sp>
      <p:pic>
        <p:nvPicPr>
          <p:cNvPr id="4" name="Picture 3">
            <a:extLst>
              <a:ext uri="{FF2B5EF4-FFF2-40B4-BE49-F238E27FC236}">
                <a16:creationId xmlns:a16="http://schemas.microsoft.com/office/drawing/2014/main" id="{07A19F49-4EC8-41DE-9999-CD1EA9CE7CFB}"/>
              </a:ext>
            </a:extLst>
          </p:cNvPr>
          <p:cNvPicPr>
            <a:picLocks noChangeAspect="1"/>
          </p:cNvPicPr>
          <p:nvPr/>
        </p:nvPicPr>
        <p:blipFill>
          <a:blip r:embed="rId2"/>
          <a:stretch>
            <a:fillRect/>
          </a:stretch>
        </p:blipFill>
        <p:spPr>
          <a:xfrm>
            <a:off x="1465707" y="2010498"/>
            <a:ext cx="7678293" cy="4847501"/>
          </a:xfrm>
          <a:prstGeom prst="rect">
            <a:avLst/>
          </a:prstGeom>
        </p:spPr>
      </p:pic>
      <p:pic>
        <p:nvPicPr>
          <p:cNvPr id="8" name="Picture 7">
            <a:extLst>
              <a:ext uri="{FF2B5EF4-FFF2-40B4-BE49-F238E27FC236}">
                <a16:creationId xmlns:a16="http://schemas.microsoft.com/office/drawing/2014/main" id="{0B80D3D3-2A12-46BF-87F3-236B0EAF2263}"/>
              </a:ext>
            </a:extLst>
          </p:cNvPr>
          <p:cNvPicPr>
            <a:picLocks noChangeAspect="1"/>
          </p:cNvPicPr>
          <p:nvPr/>
        </p:nvPicPr>
        <p:blipFill>
          <a:blip r:embed="rId3"/>
          <a:stretch>
            <a:fillRect/>
          </a:stretch>
        </p:blipFill>
        <p:spPr>
          <a:xfrm>
            <a:off x="0" y="863125"/>
            <a:ext cx="9144000" cy="1147373"/>
          </a:xfrm>
          <a:prstGeom prst="rect">
            <a:avLst/>
          </a:prstGeom>
        </p:spPr>
      </p:pic>
    </p:spTree>
    <p:extLst>
      <p:ext uri="{BB962C8B-B14F-4D97-AF65-F5344CB8AC3E}">
        <p14:creationId xmlns:p14="http://schemas.microsoft.com/office/powerpoint/2010/main" val="1069618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1" y="863125"/>
            <a:ext cx="9144001"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marL="381000" lvl="1" indent="0">
              <a:buNone/>
            </a:pPr>
            <a:r>
              <a:rPr lang="en-US" sz="2000" b="0"/>
              <a:t>- Quy trình áp dụng cho nghiệp vụ khách hàng mua hàng gửi lại kho của PTC và khách hàng mang hàng đến kho để gửi.</a:t>
            </a:r>
          </a:p>
          <a:p>
            <a:pPr marL="381000" lvl="1" indent="0">
              <a:buNone/>
            </a:pPr>
            <a:r>
              <a:rPr lang="en-US" sz="2000" b="0"/>
              <a:t>- Quy trình áp dụng cho khách mua hàng gửi lại hàng và lấy hàng gửi khi có yêu cầu</a:t>
            </a:r>
          </a:p>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20000"/>
              </a:lnSpc>
              <a:spcBef>
                <a:spcPts val="0"/>
              </a:spcBef>
              <a:spcAft>
                <a:spcPts val="0"/>
              </a:spcAft>
              <a:buFontTx/>
              <a:buChar char="-"/>
              <a:defRPr/>
            </a:pPr>
            <a:r>
              <a:rPr lang="en-US" sz="2000" b="0">
                <a:solidFill>
                  <a:schemeClr val="tx1"/>
                </a:solidFill>
              </a:rPr>
              <a:t>Đã tạo các danh mục: Khách hàng, Hàng hóa</a:t>
            </a:r>
          </a:p>
          <a:p>
            <a:pPr marL="914400" lvl="1" indent="-533400"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lnSpc>
                <a:spcPct val="120000"/>
              </a:lnSpc>
              <a:spcBef>
                <a:spcPts val="0"/>
              </a:spcBef>
              <a:spcAft>
                <a:spcPts val="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Bán hàng</a:t>
            </a:r>
          </a:p>
          <a:p>
            <a:pPr lvl="1" eaLnBrk="1" hangingPunct="1">
              <a:lnSpc>
                <a:spcPct val="120000"/>
              </a:lnSpc>
              <a:spcBef>
                <a:spcPts val="0"/>
              </a:spcBef>
              <a:spcAft>
                <a:spcPts val="0"/>
              </a:spcAft>
              <a:buFontTx/>
              <a:buChar char="-"/>
              <a:defRPr/>
            </a:pPr>
            <a:r>
              <a:rPr lang="en-US" sz="2000" b="0">
                <a:solidFill>
                  <a:schemeClr val="tx1"/>
                </a:solidFill>
              </a:rPr>
              <a:t>B1: Nhập hàng gửi Khách hàng (K2QP)</a:t>
            </a:r>
          </a:p>
          <a:p>
            <a:pPr lvl="1" eaLnBrk="1" hangingPunct="1">
              <a:lnSpc>
                <a:spcPct val="120000"/>
              </a:lnSpc>
              <a:spcBef>
                <a:spcPts val="0"/>
              </a:spcBef>
              <a:spcAft>
                <a:spcPts val="0"/>
              </a:spcAft>
              <a:buFontTx/>
              <a:buChar char="-"/>
              <a:defRPr/>
            </a:pPr>
            <a:r>
              <a:rPr lang="en-US" sz="2000" b="0">
                <a:solidFill>
                  <a:schemeClr val="tx1"/>
                </a:solidFill>
              </a:rPr>
              <a:t>B2: Lệnh xuất hàng (SOA)</a:t>
            </a:r>
          </a:p>
          <a:p>
            <a:pPr lvl="1" eaLnBrk="1" hangingPunct="1">
              <a:lnSpc>
                <a:spcPct val="120000"/>
              </a:lnSpc>
              <a:spcBef>
                <a:spcPts val="0"/>
              </a:spcBef>
              <a:spcAft>
                <a:spcPts val="0"/>
              </a:spcAft>
              <a:buFontTx/>
              <a:buChar char="-"/>
              <a:defRPr/>
            </a:pPr>
            <a:r>
              <a:rPr lang="en-US" sz="2000" b="0">
                <a:solidFill>
                  <a:schemeClr val="tx1"/>
                </a:solidFill>
              </a:rPr>
              <a:t>B3: Chứng từ xuất kho (DOP)</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4. Nhận và trả hàng gửi cho Khách</a:t>
            </a:r>
            <a:endParaRPr lang="en-US" sz="2800" dirty="0"/>
          </a:p>
        </p:txBody>
      </p:sp>
    </p:spTree>
    <p:extLst>
      <p:ext uri="{BB962C8B-B14F-4D97-AF65-F5344CB8AC3E}">
        <p14:creationId xmlns:p14="http://schemas.microsoft.com/office/powerpoint/2010/main" val="1522622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4. Nhận và trả hàng gửi cho Khách</a:t>
            </a:r>
            <a:endParaRPr lang="en-US" dirty="0"/>
          </a:p>
        </p:txBody>
      </p:sp>
      <p:sp>
        <p:nvSpPr>
          <p:cNvPr id="5" name="Content Placeholder 1">
            <a:extLst>
              <a:ext uri="{FF2B5EF4-FFF2-40B4-BE49-F238E27FC236}">
                <a16:creationId xmlns:a16="http://schemas.microsoft.com/office/drawing/2014/main" id="{E2A5236F-1579-4BD1-8746-D06E801CB303}"/>
              </a:ext>
            </a:extLst>
          </p:cNvPr>
          <p:cNvSpPr txBox="1">
            <a:spLocks/>
          </p:cNvSpPr>
          <p:nvPr/>
        </p:nvSpPr>
        <p:spPr bwMode="auto">
          <a:xfrm>
            <a:off x="0" y="863125"/>
            <a:ext cx="9144000" cy="60545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Nhập hàng gửi Khách hàng</a:t>
            </a:r>
            <a:r>
              <a:rPr lang="en-US" sz="2000" b="0">
                <a:solidFill>
                  <a:schemeClr val="tx1"/>
                </a:solidFill>
              </a:rPr>
              <a:t> (Tcode K2QP)</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18F731AD-5953-405D-BD01-F063EB7F45F3}"/>
              </a:ext>
            </a:extLst>
          </p:cNvPr>
          <p:cNvPicPr>
            <a:picLocks noChangeAspect="1"/>
          </p:cNvPicPr>
          <p:nvPr/>
        </p:nvPicPr>
        <p:blipFill>
          <a:blip r:embed="rId2"/>
          <a:stretch>
            <a:fillRect/>
          </a:stretch>
        </p:blipFill>
        <p:spPr>
          <a:xfrm>
            <a:off x="0" y="1613659"/>
            <a:ext cx="9144000" cy="1635627"/>
          </a:xfrm>
          <a:prstGeom prst="rect">
            <a:avLst/>
          </a:prstGeom>
        </p:spPr>
      </p:pic>
    </p:spTree>
    <p:extLst>
      <p:ext uri="{BB962C8B-B14F-4D97-AF65-F5344CB8AC3E}">
        <p14:creationId xmlns:p14="http://schemas.microsoft.com/office/powerpoint/2010/main" val="62778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1" y="863125"/>
            <a:ext cx="9144001"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marL="381000" lvl="1" indent="0">
              <a:buNone/>
            </a:pPr>
            <a:r>
              <a:rPr lang="en-US" sz="2000" b="0"/>
              <a:t>- Quy trình được sử dụng để thực hiện ghi nhận số lượng thực tế khi kiểm kê hàng hoá. Kiểm kê có thể thực hiện theo định kỳ hoặc đột xuất khi có yêu cầu kiểm kê hàng hóa.</a:t>
            </a:r>
          </a:p>
          <a:p>
            <a:pPr marL="381000" lvl="1" indent="0">
              <a:buNone/>
            </a:pPr>
            <a:r>
              <a:rPr lang="en-US" sz="2000" b="0"/>
              <a:t>- Trước khi kiểm kê hàng hóa cần thực hiện xuất hao hụt định mức trên hệ thống.</a:t>
            </a:r>
          </a:p>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20000"/>
              </a:lnSpc>
              <a:spcBef>
                <a:spcPts val="0"/>
              </a:spcBef>
              <a:spcAft>
                <a:spcPts val="0"/>
              </a:spcAft>
              <a:buFontTx/>
              <a:buChar char="-"/>
              <a:defRPr/>
            </a:pPr>
            <a:r>
              <a:rPr lang="en-US" sz="2000" b="0">
                <a:solidFill>
                  <a:schemeClr val="tx1"/>
                </a:solidFill>
              </a:rPr>
              <a:t>Đã tạo các danh mục: Hàng hóa, Kho</a:t>
            </a:r>
          </a:p>
          <a:p>
            <a:pPr marL="914400" lvl="1" indent="-533400"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lnSpc>
                <a:spcPct val="120000"/>
              </a:lnSpc>
              <a:spcBef>
                <a:spcPts val="0"/>
              </a:spcBef>
              <a:spcAft>
                <a:spcPts val="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Giao dịch Kho</a:t>
            </a:r>
          </a:p>
          <a:p>
            <a:pPr lvl="1" eaLnBrk="1" hangingPunct="1">
              <a:lnSpc>
                <a:spcPct val="120000"/>
              </a:lnSpc>
              <a:spcBef>
                <a:spcPts val="0"/>
              </a:spcBef>
              <a:spcAft>
                <a:spcPts val="0"/>
              </a:spcAft>
              <a:buFontTx/>
              <a:buChar char="-"/>
              <a:defRPr/>
            </a:pPr>
            <a:r>
              <a:rPr lang="en-US" sz="2000" b="0">
                <a:solidFill>
                  <a:schemeClr val="tx1"/>
                </a:solidFill>
              </a:rPr>
              <a:t>Xuất thiếu kiểm kê (A2)</a:t>
            </a:r>
          </a:p>
          <a:p>
            <a:pPr lvl="1" eaLnBrk="1" hangingPunct="1">
              <a:lnSpc>
                <a:spcPct val="120000"/>
              </a:lnSpc>
              <a:spcBef>
                <a:spcPts val="0"/>
              </a:spcBef>
              <a:spcAft>
                <a:spcPts val="0"/>
              </a:spcAft>
              <a:buFontTx/>
              <a:buChar char="-"/>
              <a:defRPr/>
            </a:pPr>
            <a:r>
              <a:rPr lang="en-US" sz="2000" b="0">
                <a:solidFill>
                  <a:schemeClr val="tx1"/>
                </a:solidFill>
              </a:rPr>
              <a:t>Nhập thừa kiểm kê (A4)</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5. Kiểm kê hàng hóa</a:t>
            </a:r>
            <a:endParaRPr lang="en-US" sz="2800" dirty="0"/>
          </a:p>
        </p:txBody>
      </p:sp>
    </p:spTree>
    <p:extLst>
      <p:ext uri="{BB962C8B-B14F-4D97-AF65-F5344CB8AC3E}">
        <p14:creationId xmlns:p14="http://schemas.microsoft.com/office/powerpoint/2010/main" val="3065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1"/>
            <a:ext cx="6686429" cy="830509"/>
          </a:xfrm>
        </p:spPr>
        <p:txBody>
          <a:bodyPr>
            <a:normAutofit/>
          </a:bodyPr>
          <a:lstStyle/>
          <a:p>
            <a:r>
              <a:rPr lang="en-US"/>
              <a:t>NỘI DUNG</a:t>
            </a:r>
            <a:endParaRPr lang="en-US" dirty="0">
              <a:solidFill>
                <a:srgbClr val="FF0000"/>
              </a:solidFill>
            </a:endParaRPr>
          </a:p>
        </p:txBody>
      </p:sp>
      <p:graphicFrame>
        <p:nvGraphicFramePr>
          <p:cNvPr id="2" name="Table 2">
            <a:extLst>
              <a:ext uri="{FF2B5EF4-FFF2-40B4-BE49-F238E27FC236}">
                <a16:creationId xmlns:a16="http://schemas.microsoft.com/office/drawing/2014/main" id="{5D805352-49E9-4C62-86AE-713E87953AF6}"/>
              </a:ext>
            </a:extLst>
          </p:cNvPr>
          <p:cNvGraphicFramePr>
            <a:graphicFrameLocks noGrp="1"/>
          </p:cNvGraphicFramePr>
          <p:nvPr>
            <p:extLst>
              <p:ext uri="{D42A27DB-BD31-4B8C-83A1-F6EECF244321}">
                <p14:modId xmlns:p14="http://schemas.microsoft.com/office/powerpoint/2010/main" val="671457632"/>
              </p:ext>
            </p:extLst>
          </p:nvPr>
        </p:nvGraphicFramePr>
        <p:xfrm>
          <a:off x="360217" y="853709"/>
          <a:ext cx="8423565" cy="4489452"/>
        </p:xfrm>
        <a:graphic>
          <a:graphicData uri="http://schemas.openxmlformats.org/drawingml/2006/table">
            <a:tbl>
              <a:tblPr firstRow="1" bandRow="1">
                <a:tableStyleId>{5C22544A-7EE6-4342-B048-85BDC9FD1C3A}</a:tableStyleId>
              </a:tblPr>
              <a:tblGrid>
                <a:gridCol w="649007">
                  <a:extLst>
                    <a:ext uri="{9D8B030D-6E8A-4147-A177-3AD203B41FA5}">
                      <a16:colId xmlns:a16="http://schemas.microsoft.com/office/drawing/2014/main" val="1471883835"/>
                    </a:ext>
                  </a:extLst>
                </a:gridCol>
                <a:gridCol w="4421358">
                  <a:extLst>
                    <a:ext uri="{9D8B030D-6E8A-4147-A177-3AD203B41FA5}">
                      <a16:colId xmlns:a16="http://schemas.microsoft.com/office/drawing/2014/main" val="2314632857"/>
                    </a:ext>
                  </a:extLst>
                </a:gridCol>
                <a:gridCol w="670640">
                  <a:extLst>
                    <a:ext uri="{9D8B030D-6E8A-4147-A177-3AD203B41FA5}">
                      <a16:colId xmlns:a16="http://schemas.microsoft.com/office/drawing/2014/main" val="298718753"/>
                    </a:ext>
                  </a:extLst>
                </a:gridCol>
                <a:gridCol w="670640">
                  <a:extLst>
                    <a:ext uri="{9D8B030D-6E8A-4147-A177-3AD203B41FA5}">
                      <a16:colId xmlns:a16="http://schemas.microsoft.com/office/drawing/2014/main" val="1361232503"/>
                    </a:ext>
                  </a:extLst>
                </a:gridCol>
                <a:gridCol w="670640">
                  <a:extLst>
                    <a:ext uri="{9D8B030D-6E8A-4147-A177-3AD203B41FA5}">
                      <a16:colId xmlns:a16="http://schemas.microsoft.com/office/drawing/2014/main" val="3619326759"/>
                    </a:ext>
                  </a:extLst>
                </a:gridCol>
                <a:gridCol w="670640">
                  <a:extLst>
                    <a:ext uri="{9D8B030D-6E8A-4147-A177-3AD203B41FA5}">
                      <a16:colId xmlns:a16="http://schemas.microsoft.com/office/drawing/2014/main" val="2646408712"/>
                    </a:ext>
                  </a:extLst>
                </a:gridCol>
                <a:gridCol w="670640">
                  <a:extLst>
                    <a:ext uri="{9D8B030D-6E8A-4147-A177-3AD203B41FA5}">
                      <a16:colId xmlns:a16="http://schemas.microsoft.com/office/drawing/2014/main" val="1351425377"/>
                    </a:ext>
                  </a:extLst>
                </a:gridCol>
              </a:tblGrid>
              <a:tr h="408132">
                <a:tc>
                  <a:txBody>
                    <a:bodyPr/>
                    <a:lstStyle/>
                    <a:p>
                      <a:pPr algn="ctr"/>
                      <a:r>
                        <a:rPr lang="en-US" sz="1800">
                          <a:solidFill>
                            <a:schemeClr val="tx1"/>
                          </a:solidFill>
                          <a:latin typeface="Times New Roman" panose="02020603050405020304" pitchFamily="18" charset="0"/>
                          <a:cs typeface="Times New Roman" panose="02020603050405020304" pitchFamily="18" charset="0"/>
                        </a:rPr>
                        <a:t>TT</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Quy trình</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a:solidFill>
                            <a:schemeClr val="tx1"/>
                          </a:solidFill>
                          <a:latin typeface="Times New Roman" panose="02020603050405020304" pitchFamily="18" charset="0"/>
                          <a:cs typeface="Times New Roman" panose="02020603050405020304" pitchFamily="18" charset="0"/>
                        </a:rPr>
                        <a:t>D1</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a:solidFill>
                            <a:schemeClr val="tx1"/>
                          </a:solidFill>
                          <a:latin typeface="Times New Roman" panose="02020603050405020304" pitchFamily="18" charset="0"/>
                          <a:cs typeface="Times New Roman" panose="02020603050405020304" pitchFamily="18" charset="0"/>
                        </a:rPr>
                        <a:t>D2</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a:solidFill>
                            <a:schemeClr val="tx1"/>
                          </a:solidFill>
                          <a:latin typeface="Times New Roman" panose="02020603050405020304" pitchFamily="18" charset="0"/>
                          <a:cs typeface="Times New Roman" panose="02020603050405020304" pitchFamily="18" charset="0"/>
                        </a:rPr>
                        <a:t>D3</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a:solidFill>
                            <a:schemeClr val="tx1"/>
                          </a:solidFill>
                          <a:latin typeface="Times New Roman" panose="02020603050405020304" pitchFamily="18" charset="0"/>
                          <a:cs typeface="Times New Roman" panose="02020603050405020304" pitchFamily="18" charset="0"/>
                        </a:rPr>
                        <a:t>D4</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800">
                          <a:solidFill>
                            <a:schemeClr val="tx1"/>
                          </a:solidFill>
                          <a:latin typeface="Times New Roman" panose="02020603050405020304" pitchFamily="18" charset="0"/>
                          <a:cs typeface="Times New Roman" panose="02020603050405020304" pitchFamily="18" charset="0"/>
                        </a:rPr>
                        <a:t>D5</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37873881"/>
                  </a:ext>
                </a:extLst>
              </a:tr>
              <a:tr h="408132">
                <a:tc>
                  <a:txBody>
                    <a:bodyPr/>
                    <a:lstStyle/>
                    <a:p>
                      <a:pPr marL="0" indent="0">
                        <a:buFont typeface="+mj-lt"/>
                        <a:buNone/>
                      </a:pPr>
                      <a:r>
                        <a:rPr lang="en-US" sz="1800" b="1">
                          <a:solidFill>
                            <a:schemeClr val="tx1"/>
                          </a:solidFill>
                          <a:latin typeface="Times New Roman" panose="02020603050405020304" pitchFamily="18" charset="0"/>
                          <a:cs typeface="Times New Roman" panose="02020603050405020304" pitchFamily="18" charset="0"/>
                        </a:rPr>
                        <a:t>I</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a:solidFill>
                            <a:schemeClr val="tx1"/>
                          </a:solidFill>
                          <a:latin typeface="Times New Roman" panose="02020603050405020304" pitchFamily="18" charset="0"/>
                          <a:cs typeface="Times New Roman" panose="02020603050405020304" pitchFamily="18" charset="0"/>
                        </a:rPr>
                        <a:t>TỔNG QUAN</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3580521"/>
                  </a:ext>
                </a:extLst>
              </a:tr>
              <a:tr h="408132">
                <a:tc>
                  <a:txBody>
                    <a:bodyPr/>
                    <a:lstStyle/>
                    <a:p>
                      <a:pPr marL="0" indent="0">
                        <a:buFont typeface="+mj-lt"/>
                        <a:buNone/>
                      </a:pPr>
                      <a:r>
                        <a:rPr lang="en-US" sz="1800" b="1">
                          <a:solidFill>
                            <a:schemeClr val="tx1"/>
                          </a:solidFill>
                          <a:latin typeface="Times New Roman" panose="02020603050405020304" pitchFamily="18" charset="0"/>
                          <a:cs typeface="Times New Roman" panose="02020603050405020304" pitchFamily="18" charset="0"/>
                        </a:rPr>
                        <a:t>II</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a:solidFill>
                            <a:schemeClr val="tx1"/>
                          </a:solidFill>
                          <a:latin typeface="Times New Roman" panose="02020603050405020304" pitchFamily="18" charset="0"/>
                          <a:cs typeface="Times New Roman" panose="02020603050405020304" pitchFamily="18" charset="0"/>
                        </a:rPr>
                        <a:t>MUA HÀNG &amp; QUẢN LÝ KHO</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3226514"/>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1</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solidFill>
                            <a:schemeClr val="tx1"/>
                          </a:solidFill>
                          <a:latin typeface="Times New Roman" panose="02020603050405020304" pitchFamily="18" charset="0"/>
                          <a:cs typeface="Times New Roman" panose="02020603050405020304" pitchFamily="18" charset="0"/>
                        </a:rPr>
                        <a:t>Nhập mua nội địa</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9406231"/>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2</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Di chuyển nội bộ</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263400"/>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3</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solidFill>
                            <a:schemeClr val="tx1"/>
                          </a:solidFill>
                          <a:latin typeface="Times New Roman" panose="02020603050405020304" pitchFamily="18" charset="0"/>
                          <a:cs typeface="Times New Roman" panose="02020603050405020304" pitchFamily="18" charset="0"/>
                        </a:rPr>
                        <a:t>Nhập mua nội bộ</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137941"/>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4</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solidFill>
                            <a:schemeClr val="tx1"/>
                          </a:solidFill>
                          <a:latin typeface="Times New Roman" panose="02020603050405020304" pitchFamily="18" charset="0"/>
                          <a:cs typeface="Times New Roman" panose="02020603050405020304" pitchFamily="18" charset="0"/>
                        </a:rPr>
                        <a:t>Nhận và trả hàng gửi cho Khách</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407157"/>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5</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solidFill>
                            <a:schemeClr val="tx1"/>
                          </a:solidFill>
                          <a:latin typeface="Times New Roman" panose="02020603050405020304" pitchFamily="18" charset="0"/>
                          <a:cs typeface="Times New Roman" panose="02020603050405020304" pitchFamily="18" charset="0"/>
                        </a:rPr>
                        <a:t>Kiểm kê</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992379"/>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6</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Nhập khác/ Xuất khác</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4713657"/>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7</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solidFill>
                            <a:schemeClr val="tx1"/>
                          </a:solidFill>
                          <a:latin typeface="Times New Roman" panose="02020603050405020304" pitchFamily="18" charset="0"/>
                          <a:cs typeface="Times New Roman" panose="02020603050405020304" pitchFamily="18" charset="0"/>
                        </a:rPr>
                        <a:t>Nhập mua Vật t</a:t>
                      </a:r>
                      <a:r>
                        <a:rPr lang="vi-VN" sz="1800">
                          <a:solidFill>
                            <a:schemeClr val="tx1"/>
                          </a:solidFill>
                          <a:latin typeface="Times New Roman" panose="02020603050405020304" pitchFamily="18" charset="0"/>
                          <a:cs typeface="Times New Roman" panose="02020603050405020304" pitchFamily="18" charset="0"/>
                        </a:rPr>
                        <a:t>ư</a:t>
                      </a:r>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6188353"/>
                  </a:ext>
                </a:extLst>
              </a:tr>
              <a:tr h="408132">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8</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Xuất sử dụng Vật t</a:t>
                      </a:r>
                      <a:r>
                        <a:rPr lang="vi-VN" sz="1800">
                          <a:solidFill>
                            <a:schemeClr val="tx1"/>
                          </a:solidFill>
                          <a:latin typeface="Times New Roman" panose="02020603050405020304" pitchFamily="18" charset="0"/>
                          <a:cs typeface="Times New Roman" panose="02020603050405020304" pitchFamily="18" charset="0"/>
                        </a:rPr>
                        <a:t>ư</a:t>
                      </a:r>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82513"/>
                  </a:ext>
                </a:extLst>
              </a:tr>
            </a:tbl>
          </a:graphicData>
        </a:graphic>
      </p:graphicFrame>
    </p:spTree>
    <p:extLst>
      <p:ext uri="{BB962C8B-B14F-4D97-AF65-F5344CB8AC3E}">
        <p14:creationId xmlns:p14="http://schemas.microsoft.com/office/powerpoint/2010/main" val="88870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1" y="863125"/>
            <a:ext cx="9144001"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marL="381000" lvl="1" indent="0">
              <a:buNone/>
            </a:pPr>
            <a:r>
              <a:rPr lang="en-US" sz="2000" b="0">
                <a:solidFill>
                  <a:schemeClr val="tx1"/>
                </a:solidFill>
              </a:rPr>
              <a:t>- Quy trình dùng để thực hiện nhập hoặc xuất các loại giao dịch khác trên hệ thống: </a:t>
            </a:r>
          </a:p>
          <a:p>
            <a:pPr marL="381000" lvl="1" indent="0">
              <a:buNone/>
            </a:pPr>
            <a:r>
              <a:rPr lang="en-US" sz="2000" b="0">
                <a:solidFill>
                  <a:schemeClr val="tx1"/>
                </a:solidFill>
              </a:rPr>
              <a:t>+ Xuất hao hụt định mức</a:t>
            </a:r>
          </a:p>
          <a:p>
            <a:pPr marL="381000" lvl="1" indent="0">
              <a:buNone/>
            </a:pPr>
            <a:r>
              <a:rPr lang="en-US" sz="2000" b="0">
                <a:solidFill>
                  <a:schemeClr val="tx1"/>
                </a:solidFill>
              </a:rPr>
              <a:t>+ Nhập/ Xuất chênh lệch nhiệt độ  tỷ trọng</a:t>
            </a:r>
          </a:p>
          <a:p>
            <a:pPr marL="381000" lvl="1" indent="0">
              <a:buNone/>
            </a:pPr>
            <a:r>
              <a:rPr lang="en-US" sz="2000" b="0">
                <a:solidFill>
                  <a:schemeClr val="tx1"/>
                </a:solidFill>
              </a:rPr>
              <a:t>+ Nhập/ Xuất điều chỉnh tăng giảm hàng hóa,…</a:t>
            </a:r>
          </a:p>
          <a:p>
            <a:pPr marL="381000" lvl="1" indent="0">
              <a:buNone/>
            </a:pPr>
            <a:r>
              <a:rPr lang="en-US" sz="2000" b="0">
                <a:solidFill>
                  <a:schemeClr val="tx1"/>
                </a:solidFill>
              </a:rPr>
              <a:t>+ Nhập/ Xuất pha chế hàng hóa</a:t>
            </a:r>
          </a:p>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20000"/>
              </a:lnSpc>
              <a:spcBef>
                <a:spcPts val="0"/>
              </a:spcBef>
              <a:spcAft>
                <a:spcPts val="0"/>
              </a:spcAft>
              <a:buFontTx/>
              <a:buChar char="-"/>
              <a:defRPr/>
            </a:pPr>
            <a:r>
              <a:rPr lang="en-US" sz="2000" b="0">
                <a:solidFill>
                  <a:schemeClr val="tx1"/>
                </a:solidFill>
              </a:rPr>
              <a:t>Đã tạo các danh mục: Hàng hóa, Kho</a:t>
            </a:r>
          </a:p>
          <a:p>
            <a:pPr marL="914400" lvl="1" indent="-533400"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lnSpc>
                <a:spcPct val="120000"/>
              </a:lnSpc>
              <a:spcBef>
                <a:spcPts val="0"/>
              </a:spcBef>
              <a:spcAft>
                <a:spcPts val="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Giao dịch Kho</a:t>
            </a:r>
            <a:endParaRPr lang="en-US" sz="2000" i="1" u="sng">
              <a:solidFill>
                <a:schemeClr val="tx1"/>
              </a:solidFill>
            </a:endParaRPr>
          </a:p>
          <a:p>
            <a:pPr lvl="1" eaLnBrk="1" hangingPunct="1">
              <a:lnSpc>
                <a:spcPct val="120000"/>
              </a:lnSpc>
              <a:spcBef>
                <a:spcPts val="0"/>
              </a:spcBef>
              <a:spcAft>
                <a:spcPts val="0"/>
              </a:spcAft>
              <a:buFontTx/>
              <a:buChar char="-"/>
              <a:defRPr/>
            </a:pPr>
            <a:r>
              <a:rPr lang="en-US" sz="2000" b="0">
                <a:solidFill>
                  <a:schemeClr val="tx1"/>
                </a:solidFill>
              </a:rPr>
              <a:t>Xuất hao hụt (A1)</a:t>
            </a:r>
          </a:p>
          <a:p>
            <a:pPr lvl="1" eaLnBrk="1" hangingPunct="1">
              <a:lnSpc>
                <a:spcPct val="120000"/>
              </a:lnSpc>
              <a:spcBef>
                <a:spcPts val="0"/>
              </a:spcBef>
              <a:spcAft>
                <a:spcPts val="0"/>
              </a:spcAft>
              <a:buFontTx/>
              <a:buChar char="-"/>
              <a:defRPr/>
            </a:pPr>
            <a:r>
              <a:rPr lang="en-US" sz="2000" b="0">
                <a:solidFill>
                  <a:schemeClr val="tx1"/>
                </a:solidFill>
              </a:rPr>
              <a:t>Điều chỉnh bán hàng – Xuất thiếu (A6)</a:t>
            </a:r>
          </a:p>
          <a:p>
            <a:pPr lvl="1" eaLnBrk="1" hangingPunct="1">
              <a:lnSpc>
                <a:spcPct val="120000"/>
              </a:lnSpc>
              <a:spcBef>
                <a:spcPts val="0"/>
              </a:spcBef>
              <a:spcAft>
                <a:spcPts val="0"/>
              </a:spcAft>
              <a:buFontTx/>
              <a:buChar char="-"/>
              <a:defRPr/>
            </a:pPr>
            <a:r>
              <a:rPr lang="en-US" sz="2000" b="0">
                <a:solidFill>
                  <a:schemeClr val="tx1"/>
                </a:solidFill>
              </a:rPr>
              <a:t>Điều chỉnh bán hàng – Nhập thừa (A7)</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6. Nhập khác, Xuất khác</a:t>
            </a:r>
            <a:endParaRPr lang="en-US" sz="2800" dirty="0"/>
          </a:p>
        </p:txBody>
      </p:sp>
    </p:spTree>
    <p:extLst>
      <p:ext uri="{BB962C8B-B14F-4D97-AF65-F5344CB8AC3E}">
        <p14:creationId xmlns:p14="http://schemas.microsoft.com/office/powerpoint/2010/main" val="1761012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8853056"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marL="381000" lvl="1" indent="0">
              <a:lnSpc>
                <a:spcPct val="120000"/>
              </a:lnSpc>
              <a:spcBef>
                <a:spcPts val="0"/>
              </a:spcBef>
              <a:spcAft>
                <a:spcPts val="0"/>
              </a:spcAft>
              <a:buNone/>
            </a:pPr>
            <a:r>
              <a:rPr lang="en-US" sz="2000" b="0">
                <a:solidFill>
                  <a:schemeClr val="tx1"/>
                </a:solidFill>
              </a:rPr>
              <a:t>- </a:t>
            </a:r>
            <a:r>
              <a:rPr lang="en-US" sz="2000" b="0"/>
              <a:t>Quy trình dùng để VPCTy thực hiện nhập các loại vật tư như săm lốp, bình điện,…</a:t>
            </a:r>
            <a:endParaRPr lang="en-US" sz="2000" b="0">
              <a:solidFill>
                <a:schemeClr val="tx1"/>
              </a:solidFill>
            </a:endParaRPr>
          </a:p>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20000"/>
              </a:lnSpc>
              <a:spcBef>
                <a:spcPts val="0"/>
              </a:spcBef>
              <a:spcAft>
                <a:spcPts val="0"/>
              </a:spcAft>
              <a:buFontTx/>
              <a:buChar char="-"/>
              <a:defRPr/>
            </a:pPr>
            <a:r>
              <a:rPr lang="en-US" sz="2000" b="0">
                <a:solidFill>
                  <a:schemeClr val="tx1"/>
                </a:solidFill>
              </a:rPr>
              <a:t>Đã tạo các danh mục: Vật t</a:t>
            </a:r>
            <a:r>
              <a:rPr lang="vi-VN" sz="2000" b="0">
                <a:solidFill>
                  <a:schemeClr val="tx1"/>
                </a:solidFill>
              </a:rPr>
              <a:t>ư</a:t>
            </a:r>
            <a:r>
              <a:rPr lang="en-US" sz="2000" b="0">
                <a:solidFill>
                  <a:schemeClr val="tx1"/>
                </a:solidFill>
              </a:rPr>
              <a:t>, Khách hàng</a:t>
            </a:r>
          </a:p>
          <a:p>
            <a:pPr marL="914400" lvl="1" indent="-533400"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lnSpc>
                <a:spcPct val="120000"/>
              </a:lnSpc>
              <a:spcBef>
                <a:spcPts val="0"/>
              </a:spcBef>
              <a:spcAft>
                <a:spcPts val="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Vật t</a:t>
            </a:r>
            <a:r>
              <a:rPr lang="vi-VN" sz="2000" b="0">
                <a:solidFill>
                  <a:schemeClr val="tx1"/>
                </a:solidFill>
              </a:rPr>
              <a:t>ư</a:t>
            </a:r>
            <a:endParaRPr lang="en-US" sz="2000" i="1" u="sng">
              <a:solidFill>
                <a:schemeClr val="tx1"/>
              </a:solidFill>
            </a:endParaRPr>
          </a:p>
          <a:p>
            <a:pPr lvl="1" eaLnBrk="1" hangingPunct="1">
              <a:lnSpc>
                <a:spcPct val="120000"/>
              </a:lnSpc>
              <a:spcBef>
                <a:spcPts val="0"/>
              </a:spcBef>
              <a:spcAft>
                <a:spcPts val="0"/>
              </a:spcAft>
              <a:buFontTx/>
              <a:buChar char="-"/>
              <a:defRPr/>
            </a:pPr>
            <a:r>
              <a:rPr lang="en-US" sz="2000" b="0">
                <a:solidFill>
                  <a:schemeClr val="tx1"/>
                </a:solidFill>
              </a:rPr>
              <a:t>B1: Nhập mua Vật t</a:t>
            </a:r>
            <a:r>
              <a:rPr lang="vi-VN" sz="2000" b="0">
                <a:solidFill>
                  <a:schemeClr val="tx1"/>
                </a:solidFill>
              </a:rPr>
              <a:t>ư</a:t>
            </a:r>
            <a:r>
              <a:rPr lang="en-US" sz="2000" b="0">
                <a:solidFill>
                  <a:schemeClr val="tx1"/>
                </a:solidFill>
              </a:rPr>
              <a:t> (215)</a:t>
            </a:r>
          </a:p>
          <a:p>
            <a:pPr lvl="1" eaLnBrk="1" hangingPunct="1">
              <a:lnSpc>
                <a:spcPct val="120000"/>
              </a:lnSpc>
              <a:spcBef>
                <a:spcPts val="0"/>
              </a:spcBef>
              <a:spcAft>
                <a:spcPts val="0"/>
              </a:spcAft>
              <a:buFontTx/>
              <a:buChar char="-"/>
              <a:defRPr/>
            </a:pPr>
            <a:r>
              <a:rPr lang="en-US" sz="2000" b="0">
                <a:solidFill>
                  <a:schemeClr val="tx1"/>
                </a:solidFill>
              </a:rPr>
              <a:t>B2: Nhập hóa đ</a:t>
            </a:r>
            <a:r>
              <a:rPr lang="vi-VN" sz="2000" b="0">
                <a:solidFill>
                  <a:schemeClr val="tx1"/>
                </a:solidFill>
              </a:rPr>
              <a:t>ơ</a:t>
            </a:r>
            <a:r>
              <a:rPr lang="en-US" sz="2000" b="0">
                <a:solidFill>
                  <a:schemeClr val="tx1"/>
                </a:solidFill>
              </a:rPr>
              <a:t>n sau – Vật t</a:t>
            </a:r>
            <a:r>
              <a:rPr lang="vi-VN" sz="2000" b="0">
                <a:solidFill>
                  <a:schemeClr val="tx1"/>
                </a:solidFill>
              </a:rPr>
              <a:t>ư</a:t>
            </a:r>
            <a:r>
              <a:rPr lang="en-US" sz="2000" b="0">
                <a:solidFill>
                  <a:schemeClr val="tx1"/>
                </a:solidFill>
              </a:rPr>
              <a:t> (215X)</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7. Nhập mua Vật t</a:t>
            </a:r>
            <a:r>
              <a:rPr lang="vi-VN" sz="2800"/>
              <a:t>ư</a:t>
            </a:r>
            <a:endParaRPr lang="en-US" sz="2800" dirty="0"/>
          </a:p>
        </p:txBody>
      </p:sp>
    </p:spTree>
    <p:extLst>
      <p:ext uri="{BB962C8B-B14F-4D97-AF65-F5344CB8AC3E}">
        <p14:creationId xmlns:p14="http://schemas.microsoft.com/office/powerpoint/2010/main" val="1097932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7. Nhập mua Vật t</a:t>
            </a:r>
            <a:r>
              <a:rPr lang="vi-VN"/>
              <a:t>ư</a:t>
            </a:r>
            <a:endParaRPr lang="en-US" dirty="0"/>
          </a:p>
        </p:txBody>
      </p:sp>
      <p:sp>
        <p:nvSpPr>
          <p:cNvPr id="6" name="Content Placeholder 1">
            <a:extLst>
              <a:ext uri="{FF2B5EF4-FFF2-40B4-BE49-F238E27FC236}">
                <a16:creationId xmlns:a16="http://schemas.microsoft.com/office/drawing/2014/main" id="{DDAD67B7-6692-433A-B82A-967BF9C577BD}"/>
              </a:ext>
            </a:extLst>
          </p:cNvPr>
          <p:cNvSpPr txBox="1">
            <a:spLocks/>
          </p:cNvSpPr>
          <p:nvPr/>
        </p:nvSpPr>
        <p:spPr bwMode="auto">
          <a:xfrm>
            <a:off x="0" y="863125"/>
            <a:ext cx="9144000" cy="60545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Vật t</a:t>
            </a:r>
            <a:r>
              <a:rPr lang="vi-VN" sz="2000" b="0">
                <a:solidFill>
                  <a:schemeClr val="tx1"/>
                </a:solidFill>
              </a:rPr>
              <a:t>ư/</a:t>
            </a:r>
            <a:r>
              <a:rPr lang="en-US" sz="2000" b="0" i="1">
                <a:solidFill>
                  <a:schemeClr val="tx1"/>
                </a:solidFill>
              </a:rPr>
              <a:t>Nhập mua Vật t</a:t>
            </a:r>
            <a:r>
              <a:rPr lang="vi-VN" sz="2000" b="0" i="1">
                <a:solidFill>
                  <a:schemeClr val="tx1"/>
                </a:solidFill>
              </a:rPr>
              <a:t>ư</a:t>
            </a:r>
            <a:r>
              <a:rPr lang="en-US" sz="2000" b="0">
                <a:solidFill>
                  <a:schemeClr val="tx1"/>
                </a:solidFill>
              </a:rPr>
              <a:t> (Tcode 215)</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5" name="Picture 4">
            <a:extLst>
              <a:ext uri="{FF2B5EF4-FFF2-40B4-BE49-F238E27FC236}">
                <a16:creationId xmlns:a16="http://schemas.microsoft.com/office/drawing/2014/main" id="{0A2DE0A2-798C-49B0-9B23-55EF6532316A}"/>
              </a:ext>
            </a:extLst>
          </p:cNvPr>
          <p:cNvPicPr>
            <a:picLocks noChangeAspect="1"/>
          </p:cNvPicPr>
          <p:nvPr/>
        </p:nvPicPr>
        <p:blipFill>
          <a:blip r:embed="rId2"/>
          <a:stretch>
            <a:fillRect/>
          </a:stretch>
        </p:blipFill>
        <p:spPr>
          <a:xfrm>
            <a:off x="242454" y="1468582"/>
            <a:ext cx="8659091" cy="5045945"/>
          </a:xfrm>
          <a:prstGeom prst="rect">
            <a:avLst/>
          </a:prstGeom>
        </p:spPr>
      </p:pic>
    </p:spTree>
    <p:extLst>
      <p:ext uri="{BB962C8B-B14F-4D97-AF65-F5344CB8AC3E}">
        <p14:creationId xmlns:p14="http://schemas.microsoft.com/office/powerpoint/2010/main" val="331383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7. Nhập mua Vật t</a:t>
            </a:r>
            <a:r>
              <a:rPr lang="vi-VN"/>
              <a:t>ư</a:t>
            </a:r>
            <a:endParaRPr lang="en-US" dirty="0"/>
          </a:p>
        </p:txBody>
      </p:sp>
      <p:sp>
        <p:nvSpPr>
          <p:cNvPr id="6" name="Content Placeholder 1">
            <a:extLst>
              <a:ext uri="{FF2B5EF4-FFF2-40B4-BE49-F238E27FC236}">
                <a16:creationId xmlns:a16="http://schemas.microsoft.com/office/drawing/2014/main" id="{DDAD67B7-6692-433A-B82A-967BF9C577BD}"/>
              </a:ext>
            </a:extLst>
          </p:cNvPr>
          <p:cNvSpPr txBox="1">
            <a:spLocks/>
          </p:cNvSpPr>
          <p:nvPr/>
        </p:nvSpPr>
        <p:spPr bwMode="auto">
          <a:xfrm>
            <a:off x="0" y="863125"/>
            <a:ext cx="9144000" cy="60545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Vật t</a:t>
            </a:r>
            <a:r>
              <a:rPr lang="vi-VN" sz="2000" b="0">
                <a:solidFill>
                  <a:schemeClr val="tx1"/>
                </a:solidFill>
              </a:rPr>
              <a:t>ư/</a:t>
            </a:r>
            <a:r>
              <a:rPr lang="en-US" sz="2000" b="0" i="1">
                <a:solidFill>
                  <a:schemeClr val="tx1"/>
                </a:solidFill>
              </a:rPr>
              <a:t>Nhập hóa đ</a:t>
            </a:r>
            <a:r>
              <a:rPr lang="vi-VN" sz="2000" b="0" i="1">
                <a:solidFill>
                  <a:schemeClr val="tx1"/>
                </a:solidFill>
              </a:rPr>
              <a:t>ơ</a:t>
            </a:r>
            <a:r>
              <a:rPr lang="en-US" sz="2000" b="0" i="1">
                <a:solidFill>
                  <a:schemeClr val="tx1"/>
                </a:solidFill>
              </a:rPr>
              <a:t>n sau - Vật t</a:t>
            </a:r>
            <a:r>
              <a:rPr lang="vi-VN" sz="2000" b="0" i="1">
                <a:solidFill>
                  <a:schemeClr val="tx1"/>
                </a:solidFill>
              </a:rPr>
              <a:t>ư</a:t>
            </a:r>
            <a:r>
              <a:rPr lang="en-US" sz="2000" b="0">
                <a:solidFill>
                  <a:schemeClr val="tx1"/>
                </a:solidFill>
              </a:rPr>
              <a:t> (Tcode 215X)</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5" name="Picture 4">
            <a:extLst>
              <a:ext uri="{FF2B5EF4-FFF2-40B4-BE49-F238E27FC236}">
                <a16:creationId xmlns:a16="http://schemas.microsoft.com/office/drawing/2014/main" id="{808D100D-7512-408D-AA1B-BB507CCDE962}"/>
              </a:ext>
            </a:extLst>
          </p:cNvPr>
          <p:cNvPicPr>
            <a:picLocks noChangeAspect="1"/>
          </p:cNvPicPr>
          <p:nvPr/>
        </p:nvPicPr>
        <p:blipFill>
          <a:blip r:embed="rId2"/>
          <a:stretch>
            <a:fillRect/>
          </a:stretch>
        </p:blipFill>
        <p:spPr>
          <a:xfrm>
            <a:off x="748708" y="1468582"/>
            <a:ext cx="8000870" cy="4852987"/>
          </a:xfrm>
          <a:prstGeom prst="rect">
            <a:avLst/>
          </a:prstGeom>
        </p:spPr>
      </p:pic>
    </p:spTree>
    <p:extLst>
      <p:ext uri="{BB962C8B-B14F-4D97-AF65-F5344CB8AC3E}">
        <p14:creationId xmlns:p14="http://schemas.microsoft.com/office/powerpoint/2010/main" val="2811342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8853056"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lvl="0"/>
            <a:r>
              <a:rPr lang="en-US" sz="2000" b="0">
                <a:solidFill>
                  <a:schemeClr val="tx1"/>
                </a:solidFill>
              </a:rPr>
              <a:t>- </a:t>
            </a:r>
            <a:r>
              <a:rPr lang="vi-VN" sz="2000" b="0"/>
              <a:t>Quy trình dùng để</a:t>
            </a:r>
            <a:r>
              <a:rPr lang="en-US" sz="2000" b="0"/>
              <a:t>:</a:t>
            </a:r>
          </a:p>
          <a:p>
            <a:pPr marL="381000" lvl="1" indent="0">
              <a:buNone/>
            </a:pPr>
            <a:r>
              <a:rPr lang="en-US" sz="2000" b="0"/>
              <a:t>	+ X</a:t>
            </a:r>
            <a:r>
              <a:rPr lang="vi-VN" sz="2000" b="0"/>
              <a:t>uất </a:t>
            </a:r>
            <a:r>
              <a:rPr lang="en-US" sz="2000" b="0"/>
              <a:t>sử dụng phục vụ đội xe như bình điện, săm lốp, dầu mỡ nhờn cho phương tiện theo báo cáo thay thế của phương tiện. Không xuất hóa đơn và thực hiện hạch toán vào chi phí</a:t>
            </a:r>
          </a:p>
          <a:p>
            <a:pPr marL="381000" lvl="1" indent="0">
              <a:buNone/>
            </a:pPr>
            <a:r>
              <a:rPr lang="en-US" sz="2000" b="0"/>
              <a:t>+ Xuất biếu tặng. Thực hiện xuất hóa đơn và hạch toán vào chi phí.</a:t>
            </a:r>
            <a:endParaRPr lang="en-US" sz="2000" b="0">
              <a:solidFill>
                <a:schemeClr val="tx1"/>
              </a:solidFill>
            </a:endParaRPr>
          </a:p>
          <a:p>
            <a:pPr marL="858838" lvl="1" indent="-477838"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20000"/>
              </a:lnSpc>
              <a:spcBef>
                <a:spcPts val="0"/>
              </a:spcBef>
              <a:spcAft>
                <a:spcPts val="0"/>
              </a:spcAft>
              <a:buFontTx/>
              <a:buChar char="-"/>
              <a:defRPr/>
            </a:pPr>
            <a:r>
              <a:rPr lang="en-US" sz="2000" b="0">
                <a:solidFill>
                  <a:schemeClr val="tx1"/>
                </a:solidFill>
              </a:rPr>
              <a:t>Đã tạo các danh mục: Vật t</a:t>
            </a:r>
            <a:r>
              <a:rPr lang="vi-VN" sz="2000" b="0">
                <a:solidFill>
                  <a:schemeClr val="tx1"/>
                </a:solidFill>
              </a:rPr>
              <a:t>ư</a:t>
            </a:r>
            <a:r>
              <a:rPr lang="en-US" sz="2000" b="0">
                <a:solidFill>
                  <a:schemeClr val="tx1"/>
                </a:solidFill>
              </a:rPr>
              <a:t>, Kho</a:t>
            </a:r>
          </a:p>
          <a:p>
            <a:pPr lvl="1" eaLnBrk="1" hangingPunct="1">
              <a:lnSpc>
                <a:spcPct val="120000"/>
              </a:lnSpc>
              <a:spcBef>
                <a:spcPts val="0"/>
              </a:spcBef>
              <a:spcAft>
                <a:spcPts val="0"/>
              </a:spcAft>
              <a:buFontTx/>
              <a:buChar char="-"/>
              <a:defRPr/>
            </a:pPr>
            <a:r>
              <a:rPr lang="en-US" sz="2000" b="0">
                <a:solidFill>
                  <a:schemeClr val="tx1"/>
                </a:solidFill>
              </a:rPr>
              <a:t>Đã có chứng từ nhập mua Vật t</a:t>
            </a:r>
            <a:r>
              <a:rPr lang="vi-VN" sz="2000" b="0">
                <a:solidFill>
                  <a:schemeClr val="tx1"/>
                </a:solidFill>
              </a:rPr>
              <a:t>ư</a:t>
            </a:r>
            <a:r>
              <a:rPr lang="en-US" sz="2000" b="0">
                <a:solidFill>
                  <a:schemeClr val="tx1"/>
                </a:solidFill>
              </a:rPr>
              <a:t> và ch</a:t>
            </a:r>
            <a:r>
              <a:rPr lang="vi-VN" sz="2000" b="0">
                <a:solidFill>
                  <a:schemeClr val="tx1"/>
                </a:solidFill>
              </a:rPr>
              <a:t>ư</a:t>
            </a:r>
            <a:r>
              <a:rPr lang="en-US" sz="2000" b="0">
                <a:solidFill>
                  <a:schemeClr val="tx1"/>
                </a:solidFill>
              </a:rPr>
              <a:t>a sử dụng hết</a:t>
            </a:r>
          </a:p>
          <a:p>
            <a:pPr marL="914400" lvl="1" indent="-533400" eaLnBrk="1" hangingPunct="1">
              <a:lnSpc>
                <a:spcPct val="120000"/>
              </a:lnSpc>
              <a:spcBef>
                <a:spcPts val="0"/>
              </a:spcBef>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lvl="1" eaLnBrk="1" hangingPunct="1">
              <a:lnSpc>
                <a:spcPct val="120000"/>
              </a:lnSpc>
              <a:spcBef>
                <a:spcPts val="0"/>
              </a:spcBef>
              <a:spcAft>
                <a:spcPts val="0"/>
              </a:spcAft>
              <a:buFontTx/>
              <a:buChar char="-"/>
              <a:defRPr/>
            </a:pPr>
            <a:r>
              <a:rPr lang="en-US" sz="2000" b="0">
                <a:solidFill>
                  <a:schemeClr val="tx1"/>
                </a:solidFill>
              </a:rPr>
              <a:t>Xuất sử dụng (218 – Không có hóa đ</a:t>
            </a:r>
            <a:r>
              <a:rPr lang="vi-VN" sz="2000" b="0">
                <a:solidFill>
                  <a:schemeClr val="tx1"/>
                </a:solidFill>
              </a:rPr>
              <a:t>ơ</a:t>
            </a:r>
            <a:r>
              <a:rPr lang="en-US" sz="2000" b="0">
                <a:solidFill>
                  <a:schemeClr val="tx1"/>
                </a:solidFill>
              </a:rPr>
              <a:t>n)</a:t>
            </a:r>
          </a:p>
          <a:p>
            <a:pPr lvl="1" eaLnBrk="1" hangingPunct="1">
              <a:lnSpc>
                <a:spcPct val="120000"/>
              </a:lnSpc>
              <a:spcBef>
                <a:spcPts val="0"/>
              </a:spcBef>
              <a:spcAft>
                <a:spcPts val="0"/>
              </a:spcAft>
              <a:buFontTx/>
              <a:buChar char="-"/>
              <a:defRPr/>
            </a:pPr>
            <a:r>
              <a:rPr lang="en-US" sz="2000" b="0">
                <a:solidFill>
                  <a:schemeClr val="tx1"/>
                </a:solidFill>
              </a:rPr>
              <a:t>Xuất sử dụng (219 – Có hóa đ</a:t>
            </a:r>
            <a:r>
              <a:rPr lang="vi-VN" sz="2000" b="0">
                <a:solidFill>
                  <a:schemeClr val="tx1"/>
                </a:solidFill>
              </a:rPr>
              <a:t>ơ</a:t>
            </a:r>
            <a:r>
              <a:rPr lang="en-US" sz="2000" b="0">
                <a:solidFill>
                  <a:schemeClr val="tx1"/>
                </a:solidFill>
              </a:rPr>
              <a:t>n)</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8. Xuất sử dụng Vật t</a:t>
            </a:r>
            <a:r>
              <a:rPr lang="vi-VN" sz="2800"/>
              <a:t>ư</a:t>
            </a:r>
            <a:endParaRPr lang="en-US" sz="2800" dirty="0"/>
          </a:p>
        </p:txBody>
      </p:sp>
    </p:spTree>
    <p:extLst>
      <p:ext uri="{BB962C8B-B14F-4D97-AF65-F5344CB8AC3E}">
        <p14:creationId xmlns:p14="http://schemas.microsoft.com/office/powerpoint/2010/main" val="2692750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8. Xuất sử dụng Vật t</a:t>
            </a:r>
            <a:r>
              <a:rPr lang="vi-VN"/>
              <a:t>ư</a:t>
            </a:r>
            <a:endParaRPr lang="en-US" dirty="0"/>
          </a:p>
        </p:txBody>
      </p:sp>
      <p:sp>
        <p:nvSpPr>
          <p:cNvPr id="6" name="Content Placeholder 1">
            <a:extLst>
              <a:ext uri="{FF2B5EF4-FFF2-40B4-BE49-F238E27FC236}">
                <a16:creationId xmlns:a16="http://schemas.microsoft.com/office/drawing/2014/main" id="{DDAD67B7-6692-433A-B82A-967BF9C577BD}"/>
              </a:ext>
            </a:extLst>
          </p:cNvPr>
          <p:cNvSpPr txBox="1">
            <a:spLocks/>
          </p:cNvSpPr>
          <p:nvPr/>
        </p:nvSpPr>
        <p:spPr bwMode="auto">
          <a:xfrm>
            <a:off x="0" y="863125"/>
            <a:ext cx="9144000" cy="60545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Vật t</a:t>
            </a:r>
            <a:r>
              <a:rPr lang="vi-VN" sz="2000" b="0">
                <a:solidFill>
                  <a:schemeClr val="tx1"/>
                </a:solidFill>
              </a:rPr>
              <a:t>ư/</a:t>
            </a:r>
            <a:r>
              <a:rPr lang="en-US" sz="2000" b="0" i="1">
                <a:solidFill>
                  <a:schemeClr val="tx1"/>
                </a:solidFill>
              </a:rPr>
              <a:t>Xuất sử dụng Vật t</a:t>
            </a:r>
            <a:r>
              <a:rPr lang="vi-VN" sz="2000" b="0" i="1">
                <a:solidFill>
                  <a:schemeClr val="tx1"/>
                </a:solidFill>
              </a:rPr>
              <a:t>ư</a:t>
            </a:r>
            <a:r>
              <a:rPr lang="en-US" sz="2000" b="0" i="1">
                <a:solidFill>
                  <a:schemeClr val="tx1"/>
                </a:solidFill>
              </a:rPr>
              <a:t> – Không hóa đ</a:t>
            </a:r>
            <a:r>
              <a:rPr lang="vi-VN" sz="2000" b="0" i="1">
                <a:solidFill>
                  <a:schemeClr val="tx1"/>
                </a:solidFill>
              </a:rPr>
              <a:t>ơ</a:t>
            </a:r>
            <a:r>
              <a:rPr lang="en-US" sz="2000" b="0" i="1">
                <a:solidFill>
                  <a:schemeClr val="tx1"/>
                </a:solidFill>
              </a:rPr>
              <a:t>n </a:t>
            </a:r>
            <a:r>
              <a:rPr lang="en-US" sz="2000" b="0">
                <a:solidFill>
                  <a:schemeClr val="tx1"/>
                </a:solidFill>
              </a:rPr>
              <a:t>(218)</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6EC12A1D-4B71-4E15-9B95-255C5038C080}"/>
              </a:ext>
            </a:extLst>
          </p:cNvPr>
          <p:cNvPicPr>
            <a:picLocks noChangeAspect="1"/>
          </p:cNvPicPr>
          <p:nvPr/>
        </p:nvPicPr>
        <p:blipFill>
          <a:blip r:embed="rId2"/>
          <a:stretch>
            <a:fillRect/>
          </a:stretch>
        </p:blipFill>
        <p:spPr>
          <a:xfrm>
            <a:off x="471054" y="1468582"/>
            <a:ext cx="8409709" cy="4926297"/>
          </a:xfrm>
          <a:prstGeom prst="rect">
            <a:avLst/>
          </a:prstGeom>
        </p:spPr>
      </p:pic>
    </p:spTree>
    <p:extLst>
      <p:ext uri="{BB962C8B-B14F-4D97-AF65-F5344CB8AC3E}">
        <p14:creationId xmlns:p14="http://schemas.microsoft.com/office/powerpoint/2010/main" val="3440156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8. Xuất sử dụng Vật t</a:t>
            </a:r>
            <a:r>
              <a:rPr lang="vi-VN"/>
              <a:t>ư</a:t>
            </a:r>
            <a:endParaRPr lang="en-US" dirty="0"/>
          </a:p>
        </p:txBody>
      </p:sp>
      <p:sp>
        <p:nvSpPr>
          <p:cNvPr id="6" name="Content Placeholder 1">
            <a:extLst>
              <a:ext uri="{FF2B5EF4-FFF2-40B4-BE49-F238E27FC236}">
                <a16:creationId xmlns:a16="http://schemas.microsoft.com/office/drawing/2014/main" id="{DDAD67B7-6692-433A-B82A-967BF9C577BD}"/>
              </a:ext>
            </a:extLst>
          </p:cNvPr>
          <p:cNvSpPr txBox="1">
            <a:spLocks/>
          </p:cNvSpPr>
          <p:nvPr/>
        </p:nvSpPr>
        <p:spPr bwMode="auto">
          <a:xfrm>
            <a:off x="0" y="863125"/>
            <a:ext cx="9144000" cy="60545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Vật t</a:t>
            </a:r>
            <a:r>
              <a:rPr lang="vi-VN" sz="2000" b="0">
                <a:solidFill>
                  <a:schemeClr val="tx1"/>
                </a:solidFill>
              </a:rPr>
              <a:t>ư/</a:t>
            </a:r>
            <a:r>
              <a:rPr lang="en-US" sz="2000" b="0" i="1">
                <a:solidFill>
                  <a:schemeClr val="tx1"/>
                </a:solidFill>
              </a:rPr>
              <a:t>Xuất sử dụng Vật t</a:t>
            </a:r>
            <a:r>
              <a:rPr lang="vi-VN" sz="2000" b="0" i="1">
                <a:solidFill>
                  <a:schemeClr val="tx1"/>
                </a:solidFill>
              </a:rPr>
              <a:t>ư</a:t>
            </a:r>
            <a:r>
              <a:rPr lang="en-US" sz="2000" b="0" i="1">
                <a:solidFill>
                  <a:schemeClr val="tx1"/>
                </a:solidFill>
              </a:rPr>
              <a:t> – Có hóa đ</a:t>
            </a:r>
            <a:r>
              <a:rPr lang="vi-VN" sz="2000" b="0" i="1">
                <a:solidFill>
                  <a:schemeClr val="tx1"/>
                </a:solidFill>
              </a:rPr>
              <a:t>ơ</a:t>
            </a:r>
            <a:r>
              <a:rPr lang="en-US" sz="2000" b="0" i="1">
                <a:solidFill>
                  <a:schemeClr val="tx1"/>
                </a:solidFill>
              </a:rPr>
              <a:t>n </a:t>
            </a:r>
            <a:r>
              <a:rPr lang="en-US" sz="2000" b="0">
                <a:solidFill>
                  <a:schemeClr val="tx1"/>
                </a:solidFill>
              </a:rPr>
              <a:t>(219)</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4" name="Picture 3">
            <a:extLst>
              <a:ext uri="{FF2B5EF4-FFF2-40B4-BE49-F238E27FC236}">
                <a16:creationId xmlns:a16="http://schemas.microsoft.com/office/drawing/2014/main" id="{E672C79F-21C4-4FAF-9EA3-17D43CFADC4D}"/>
              </a:ext>
            </a:extLst>
          </p:cNvPr>
          <p:cNvPicPr>
            <a:picLocks noChangeAspect="1"/>
          </p:cNvPicPr>
          <p:nvPr/>
        </p:nvPicPr>
        <p:blipFill>
          <a:blip r:embed="rId2"/>
          <a:stretch>
            <a:fillRect/>
          </a:stretch>
        </p:blipFill>
        <p:spPr>
          <a:xfrm>
            <a:off x="0" y="2102922"/>
            <a:ext cx="9144000" cy="4314701"/>
          </a:xfrm>
          <a:prstGeom prst="rect">
            <a:avLst/>
          </a:prstGeom>
        </p:spPr>
      </p:pic>
    </p:spTree>
    <p:extLst>
      <p:ext uri="{BB962C8B-B14F-4D97-AF65-F5344CB8AC3E}">
        <p14:creationId xmlns:p14="http://schemas.microsoft.com/office/powerpoint/2010/main" val="3278051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41566"/>
            <a:ext cx="7235995" cy="830509"/>
          </a:xfrm>
        </p:spPr>
        <p:txBody>
          <a:bodyPr>
            <a:normAutofit/>
          </a:bodyPr>
          <a:lstStyle/>
          <a:p>
            <a:r>
              <a:rPr lang="en-US"/>
              <a:t>BÁN HÀNG</a:t>
            </a:r>
            <a:endParaRPr lang="en-US" dirty="0"/>
          </a:p>
        </p:txBody>
      </p:sp>
      <p:graphicFrame>
        <p:nvGraphicFramePr>
          <p:cNvPr id="5" name="Table 2">
            <a:extLst>
              <a:ext uri="{FF2B5EF4-FFF2-40B4-BE49-F238E27FC236}">
                <a16:creationId xmlns:a16="http://schemas.microsoft.com/office/drawing/2014/main" id="{67CF993F-E7C4-4D8D-93F4-2E0CF68257E5}"/>
              </a:ext>
            </a:extLst>
          </p:cNvPr>
          <p:cNvGraphicFramePr>
            <a:graphicFrameLocks noGrp="1"/>
          </p:cNvGraphicFramePr>
          <p:nvPr>
            <p:extLst>
              <p:ext uri="{D42A27DB-BD31-4B8C-83A1-F6EECF244321}">
                <p14:modId xmlns:p14="http://schemas.microsoft.com/office/powerpoint/2010/main" val="3745416635"/>
              </p:ext>
            </p:extLst>
          </p:nvPr>
        </p:nvGraphicFramePr>
        <p:xfrm>
          <a:off x="1413163" y="872075"/>
          <a:ext cx="6317673" cy="2013528"/>
        </p:xfrm>
        <a:graphic>
          <a:graphicData uri="http://schemas.openxmlformats.org/drawingml/2006/table">
            <a:tbl>
              <a:tblPr firstRow="1" bandRow="1">
                <a:tableStyleId>{5C22544A-7EE6-4342-B048-85BDC9FD1C3A}</a:tableStyleId>
              </a:tblPr>
              <a:tblGrid>
                <a:gridCol w="808662">
                  <a:extLst>
                    <a:ext uri="{9D8B030D-6E8A-4147-A177-3AD203B41FA5}">
                      <a16:colId xmlns:a16="http://schemas.microsoft.com/office/drawing/2014/main" val="1471883835"/>
                    </a:ext>
                  </a:extLst>
                </a:gridCol>
                <a:gridCol w="5509011">
                  <a:extLst>
                    <a:ext uri="{9D8B030D-6E8A-4147-A177-3AD203B41FA5}">
                      <a16:colId xmlns:a16="http://schemas.microsoft.com/office/drawing/2014/main" val="2314632857"/>
                    </a:ext>
                  </a:extLst>
                </a:gridCol>
              </a:tblGrid>
              <a:tr h="503382">
                <a:tc>
                  <a:txBody>
                    <a:bodyPr/>
                    <a:lstStyle/>
                    <a:p>
                      <a:pPr marL="0" indent="0" algn="ctr">
                        <a:buFont typeface="+mj-lt"/>
                        <a:buNone/>
                      </a:pPr>
                      <a:r>
                        <a:rPr lang="en-US" sz="2400" b="0">
                          <a:solidFill>
                            <a:schemeClr val="tx1"/>
                          </a:solidFill>
                          <a:latin typeface="Times New Roman" panose="02020603050405020304" pitchFamily="18" charset="0"/>
                          <a:cs typeface="Times New Roman" panose="02020603050405020304" pitchFamily="18" charset="0"/>
                        </a:rPr>
                        <a:t>1</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a:solidFill>
                            <a:schemeClr val="tx1"/>
                          </a:solidFill>
                          <a:latin typeface="Times New Roman" panose="02020603050405020304" pitchFamily="18" charset="0"/>
                          <a:cs typeface="Times New Roman" panose="02020603050405020304" pitchFamily="18" charset="0"/>
                        </a:rPr>
                        <a:t>Lập đ</a:t>
                      </a:r>
                      <a:r>
                        <a:rPr lang="vi-VN" sz="2400" b="0">
                          <a:solidFill>
                            <a:schemeClr val="tx1"/>
                          </a:solidFill>
                          <a:latin typeface="Times New Roman" panose="02020603050405020304" pitchFamily="18" charset="0"/>
                          <a:cs typeface="Times New Roman" panose="02020603050405020304" pitchFamily="18" charset="0"/>
                        </a:rPr>
                        <a:t>ơ</a:t>
                      </a:r>
                      <a:r>
                        <a:rPr lang="en-US" sz="2400" b="0">
                          <a:solidFill>
                            <a:schemeClr val="tx1"/>
                          </a:solidFill>
                          <a:latin typeface="Times New Roman" panose="02020603050405020304" pitchFamily="18" charset="0"/>
                          <a:cs typeface="Times New Roman" panose="02020603050405020304" pitchFamily="18" charset="0"/>
                        </a:rPr>
                        <a:t>n giá bán hàng</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9406231"/>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2</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Xuất bán nội bộ</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263400"/>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3</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solidFill>
                          <a:latin typeface="Times New Roman" panose="02020603050405020304" pitchFamily="18" charset="0"/>
                          <a:cs typeface="Times New Roman" panose="02020603050405020304" pitchFamily="18" charset="0"/>
                        </a:rPr>
                        <a:t>Xuất bán cho Khách</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407157"/>
                  </a:ext>
                </a:extLst>
              </a:tr>
              <a:tr h="503382">
                <a:tc>
                  <a:txBody>
                    <a:bodyPr/>
                    <a:lstStyle/>
                    <a:p>
                      <a:pPr marL="0" indent="0" algn="ctr">
                        <a:buFont typeface="+mj-lt"/>
                        <a:buNone/>
                      </a:pPr>
                      <a:r>
                        <a:rPr lang="en-US" sz="2400">
                          <a:solidFill>
                            <a:schemeClr val="tx1"/>
                          </a:solidFill>
                          <a:latin typeface="Times New Roman" panose="02020603050405020304" pitchFamily="18" charset="0"/>
                          <a:cs typeface="Times New Roman" panose="02020603050405020304" pitchFamily="18" charset="0"/>
                        </a:rPr>
                        <a:t>4</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solidFill>
                            <a:schemeClr val="tx1"/>
                          </a:solidFill>
                          <a:latin typeface="Times New Roman" panose="02020603050405020304" pitchFamily="18" charset="0"/>
                          <a:cs typeface="Times New Roman" panose="02020603050405020304" pitchFamily="18" charset="0"/>
                        </a:rPr>
                        <a:t>Điều chỉnh hóa đ</a:t>
                      </a:r>
                      <a:r>
                        <a:rPr lang="vi-VN" sz="2400">
                          <a:solidFill>
                            <a:schemeClr val="tx1"/>
                          </a:solidFill>
                          <a:latin typeface="Times New Roman" panose="02020603050405020304" pitchFamily="18" charset="0"/>
                          <a:cs typeface="Times New Roman" panose="02020603050405020304" pitchFamily="18" charset="0"/>
                        </a:rPr>
                        <a:t>ơ</a:t>
                      </a:r>
                      <a:r>
                        <a:rPr lang="en-US" sz="2400">
                          <a:solidFill>
                            <a:schemeClr val="tx1"/>
                          </a:solidFill>
                          <a:latin typeface="Times New Roman" panose="02020603050405020304" pitchFamily="18" charset="0"/>
                          <a:cs typeface="Times New Roman" panose="02020603050405020304" pitchFamily="18" charset="0"/>
                        </a:rPr>
                        <a:t>n</a:t>
                      </a:r>
                    </a:p>
                  </a:txBody>
                  <a:tcPr marT="41564" marB="415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4713657"/>
                  </a:ext>
                </a:extLst>
              </a:tr>
            </a:tbl>
          </a:graphicData>
        </a:graphic>
      </p:graphicFrame>
    </p:spTree>
    <p:extLst>
      <p:ext uri="{BB962C8B-B14F-4D97-AF65-F5344CB8AC3E}">
        <p14:creationId xmlns:p14="http://schemas.microsoft.com/office/powerpoint/2010/main" val="2583361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1" y="863125"/>
            <a:ext cx="9144001"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lvl="0"/>
            <a:r>
              <a:rPr lang="en-US" sz="2000" b="0"/>
              <a:t>	- Quy trình mô tả nghiệp vụ thiết lập giá bán, thuế, phí, …vào hệ thống để phục vụ cho việc xác định giá tự động khi lập các giao dịch bán hàng. Phạm vi khai báo giá:</a:t>
            </a:r>
          </a:p>
          <a:p>
            <a:pPr lvl="0"/>
            <a:r>
              <a:rPr lang="en-US" sz="2000" b="0"/>
              <a:t> 		+ Khai báo chi tiết theo khách</a:t>
            </a:r>
          </a:p>
          <a:p>
            <a:pPr lvl="0"/>
            <a:r>
              <a:rPr lang="en-US" sz="2000" b="0"/>
              <a:t> 		+</a:t>
            </a:r>
            <a:r>
              <a:rPr lang="en-US" sz="2000" b="0">
                <a:solidFill>
                  <a:schemeClr val="tx1"/>
                </a:solidFill>
              </a:rPr>
              <a:t> Khai báo giá theo Khu vực lấy hàng</a:t>
            </a:r>
          </a:p>
          <a:p>
            <a:pPr marL="381000" lvl="1" indent="0">
              <a:buNone/>
            </a:pPr>
            <a:r>
              <a:rPr lang="en-US" sz="2000" b="0">
                <a:solidFill>
                  <a:schemeClr val="tx1"/>
                </a:solidFill>
              </a:rPr>
              <a:t>	- Dùn</a:t>
            </a:r>
            <a:r>
              <a:rPr lang="en-US" sz="2000" b="0"/>
              <a:t>g để đối chiếu giá bán với hóa đơn xuất cho khách hàng</a:t>
            </a:r>
          </a:p>
          <a:p>
            <a:pPr marL="114300" indent="0">
              <a:buNone/>
            </a:pPr>
            <a:r>
              <a:rPr lang="en-US" sz="2000" b="0"/>
              <a:t>	- In báo giá gửi khách hàng</a:t>
            </a:r>
            <a:endParaRPr lang="en-US" sz="2000" b="0">
              <a:solidFill>
                <a:schemeClr val="tx1"/>
              </a:solidFill>
            </a:endParaRPr>
          </a:p>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30000"/>
              </a:lnSpc>
              <a:spcAft>
                <a:spcPts val="0"/>
              </a:spcAft>
              <a:buFontTx/>
              <a:buChar char="-"/>
              <a:defRPr/>
            </a:pPr>
            <a:r>
              <a:rPr lang="en-US" sz="2000" b="0">
                <a:solidFill>
                  <a:schemeClr val="tx1"/>
                </a:solidFill>
              </a:rPr>
              <a:t>Đã tạo các danh mục: Hàng hóa, Khách hàng</a:t>
            </a:r>
          </a:p>
          <a:p>
            <a:pPr marL="914400" lvl="1" indent="-533400" eaLnBrk="1" hangingPunct="1">
              <a:lnSpc>
                <a:spcPct val="130000"/>
              </a:lnSpc>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lnSpc>
                <a:spcPct val="130000"/>
              </a:lnSpc>
              <a:spcAft>
                <a:spcPts val="0"/>
              </a:spcAft>
              <a:buNone/>
              <a:defRPr/>
            </a:pPr>
            <a:r>
              <a:rPr lang="en-US" sz="2000" i="1">
                <a:solidFill>
                  <a:schemeClr val="tx1"/>
                </a:solidFill>
              </a:rPr>
              <a:t>		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Khai báo giá</a:t>
            </a:r>
            <a:endParaRPr lang="en-US" sz="2000" i="1">
              <a:solidFill>
                <a:schemeClr val="tx1"/>
              </a:solidFill>
            </a:endParaRPr>
          </a:p>
          <a:p>
            <a:pPr lvl="1" eaLnBrk="1" hangingPunct="1">
              <a:lnSpc>
                <a:spcPct val="130000"/>
              </a:lnSpc>
              <a:spcAft>
                <a:spcPts val="0"/>
              </a:spcAft>
              <a:buFontTx/>
              <a:buChar char="-"/>
              <a:defRPr/>
            </a:pPr>
            <a:r>
              <a:rPr lang="en-US" sz="2000" b="0">
                <a:solidFill>
                  <a:schemeClr val="tx1"/>
                </a:solidFill>
              </a:rPr>
              <a:t>Khai báo giá bán lẻ (PC1)</a:t>
            </a:r>
          </a:p>
          <a:p>
            <a:pPr lvl="1" eaLnBrk="1" hangingPunct="1">
              <a:lnSpc>
                <a:spcPct val="130000"/>
              </a:lnSpc>
              <a:spcAft>
                <a:spcPts val="0"/>
              </a:spcAft>
              <a:buFontTx/>
              <a:buChar char="-"/>
              <a:defRPr/>
            </a:pPr>
            <a:r>
              <a:rPr lang="en-US" sz="2000" b="0">
                <a:solidFill>
                  <a:schemeClr val="tx1"/>
                </a:solidFill>
              </a:rPr>
              <a:t>Khai báo chiết khấu theo Khách (PC8)</a:t>
            </a:r>
          </a:p>
          <a:p>
            <a:pPr lvl="1" eaLnBrk="1" hangingPunct="1">
              <a:lnSpc>
                <a:spcPct val="130000"/>
              </a:lnSpc>
              <a:spcAft>
                <a:spcPts val="0"/>
              </a:spcAft>
              <a:buFontTx/>
              <a:buChar char="-"/>
              <a:defRPr/>
            </a:pPr>
            <a:r>
              <a:rPr lang="en-US" sz="2000" b="0">
                <a:solidFill>
                  <a:schemeClr val="tx1"/>
                </a:solidFill>
              </a:rPr>
              <a:t>Khai báo giá bán cuối cho Khách (PC9) – </a:t>
            </a:r>
            <a:r>
              <a:rPr lang="vi-VN" sz="2000" b="0">
                <a:solidFill>
                  <a:srgbClr val="FF0000"/>
                </a:solidFill>
              </a:rPr>
              <a:t>Ư</a:t>
            </a:r>
            <a:r>
              <a:rPr lang="en-US" sz="2000" b="0">
                <a:solidFill>
                  <a:srgbClr val="FF0000"/>
                </a:solidFill>
              </a:rPr>
              <a:t>u tiên</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578436"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1. Lập đ</a:t>
            </a:r>
            <a:r>
              <a:rPr lang="vi-VN" sz="2800"/>
              <a:t>ơ</a:t>
            </a:r>
            <a:r>
              <a:rPr lang="en-US" sz="2800"/>
              <a:t>n giá bán hàng</a:t>
            </a:r>
            <a:endParaRPr lang="en-US" sz="2800" dirty="0"/>
          </a:p>
        </p:txBody>
      </p:sp>
    </p:spTree>
    <p:extLst>
      <p:ext uri="{BB962C8B-B14F-4D97-AF65-F5344CB8AC3E}">
        <p14:creationId xmlns:p14="http://schemas.microsoft.com/office/powerpoint/2010/main" val="2464221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1" y="863125"/>
            <a:ext cx="8991601"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lvl="0"/>
            <a:r>
              <a:rPr lang="en-US" sz="2000" b="0"/>
              <a:t>- 	 Quy trình này mô tả nghiệp vụ VPCTy thực hiện bán nội bộ cho Chi nhánh.</a:t>
            </a:r>
          </a:p>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30000"/>
              </a:lnSpc>
              <a:spcAft>
                <a:spcPts val="0"/>
              </a:spcAft>
              <a:buFontTx/>
              <a:buChar char="-"/>
              <a:defRPr/>
            </a:pPr>
            <a:r>
              <a:rPr lang="en-US" sz="2000" b="0">
                <a:solidFill>
                  <a:schemeClr val="tx1"/>
                </a:solidFill>
              </a:rPr>
              <a:t>Đã tạo các danh mục: Hàng hóa, Khách hàng</a:t>
            </a:r>
          </a:p>
          <a:p>
            <a:pPr lvl="1" eaLnBrk="1" hangingPunct="1">
              <a:lnSpc>
                <a:spcPct val="130000"/>
              </a:lnSpc>
              <a:spcAft>
                <a:spcPts val="0"/>
              </a:spcAft>
              <a:buFontTx/>
              <a:buChar char="-"/>
              <a:defRPr/>
            </a:pPr>
            <a:r>
              <a:rPr lang="en-US" sz="2000" b="0">
                <a:solidFill>
                  <a:schemeClr val="tx1"/>
                </a:solidFill>
              </a:rPr>
              <a:t>Khai báo hồ s</a:t>
            </a:r>
            <a:r>
              <a:rPr lang="vi-VN" sz="2000" b="0">
                <a:solidFill>
                  <a:schemeClr val="tx1"/>
                </a:solidFill>
              </a:rPr>
              <a:t>ơ</a:t>
            </a:r>
            <a:r>
              <a:rPr lang="en-US" sz="2000" b="0">
                <a:solidFill>
                  <a:schemeClr val="tx1"/>
                </a:solidFill>
              </a:rPr>
              <a:t> giá</a:t>
            </a:r>
          </a:p>
          <a:p>
            <a:pPr lvl="1" eaLnBrk="1" hangingPunct="1">
              <a:lnSpc>
                <a:spcPct val="130000"/>
              </a:lnSpc>
              <a:spcAft>
                <a:spcPts val="0"/>
              </a:spcAft>
              <a:buFontTx/>
              <a:buChar char="-"/>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lnSpc>
                <a:spcPct val="130000"/>
              </a:lnSpc>
              <a:spcAft>
                <a:spcPts val="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Bán hàng</a:t>
            </a:r>
            <a:endParaRPr lang="en-US" sz="2000" i="1">
              <a:solidFill>
                <a:schemeClr val="tx1"/>
              </a:solidFill>
            </a:endParaRPr>
          </a:p>
          <a:p>
            <a:pPr lvl="1" eaLnBrk="1" hangingPunct="1">
              <a:lnSpc>
                <a:spcPct val="120000"/>
              </a:lnSpc>
              <a:spcAft>
                <a:spcPts val="0"/>
              </a:spcAft>
              <a:buFontTx/>
              <a:buChar char="-"/>
              <a:defRPr/>
            </a:pPr>
            <a:r>
              <a:rPr lang="en-US" sz="2000" b="0">
                <a:solidFill>
                  <a:schemeClr val="tx1"/>
                </a:solidFill>
              </a:rPr>
              <a:t>B1: Lệnh xuất hàng (SOA)</a:t>
            </a:r>
          </a:p>
          <a:p>
            <a:pPr lvl="1" eaLnBrk="1" hangingPunct="1">
              <a:lnSpc>
                <a:spcPct val="120000"/>
              </a:lnSpc>
              <a:spcAft>
                <a:spcPts val="0"/>
              </a:spcAft>
              <a:buFontTx/>
              <a:buChar char="-"/>
              <a:defRPr/>
            </a:pPr>
            <a:r>
              <a:rPr lang="en-US" sz="2000" b="0">
                <a:solidFill>
                  <a:schemeClr val="tx1"/>
                </a:solidFill>
              </a:rPr>
              <a:t>B2: Chứng từ xuất kho (DOP)</a:t>
            </a:r>
          </a:p>
          <a:p>
            <a:pPr lvl="1" eaLnBrk="1" hangingPunct="1">
              <a:lnSpc>
                <a:spcPct val="120000"/>
              </a:lnSpc>
              <a:spcAft>
                <a:spcPts val="0"/>
              </a:spcAft>
              <a:buFontTx/>
              <a:buChar char="-"/>
              <a:defRPr/>
            </a:pPr>
            <a:r>
              <a:rPr lang="en-US" sz="2000" b="0">
                <a:solidFill>
                  <a:schemeClr val="tx1"/>
                </a:solidFill>
              </a:rPr>
              <a:t>B3: Xuất hóa đ</a:t>
            </a:r>
            <a:r>
              <a:rPr lang="vi-VN" sz="2000" b="0">
                <a:solidFill>
                  <a:schemeClr val="tx1"/>
                </a:solidFill>
              </a:rPr>
              <a:t>ơ</a:t>
            </a:r>
            <a:r>
              <a:rPr lang="en-US" sz="2000" b="0">
                <a:solidFill>
                  <a:schemeClr val="tx1"/>
                </a:solidFill>
              </a:rPr>
              <a:t>n nội bộ (IX)</a:t>
            </a:r>
          </a:p>
          <a:p>
            <a:pPr lvl="1" eaLnBrk="1" hangingPunct="1">
              <a:lnSpc>
                <a:spcPct val="130000"/>
              </a:lnSpc>
              <a:spcAft>
                <a:spcPts val="0"/>
              </a:spcAft>
              <a:buFontTx/>
              <a:buChar char="-"/>
              <a:defRPr/>
            </a:pPr>
            <a:endParaRPr lang="en-US" sz="2000" b="0" kern="0">
              <a:solidFill>
                <a:schemeClr val="tx1"/>
              </a:solidFill>
            </a:endParaRP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647709"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2. Xuất bán nội bộ</a:t>
            </a:r>
            <a:endParaRPr lang="en-US" sz="2800" dirty="0"/>
          </a:p>
        </p:txBody>
      </p:sp>
    </p:spTree>
    <p:extLst>
      <p:ext uri="{BB962C8B-B14F-4D97-AF65-F5344CB8AC3E}">
        <p14:creationId xmlns:p14="http://schemas.microsoft.com/office/powerpoint/2010/main" val="3277434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1"/>
            <a:ext cx="6686429" cy="830509"/>
          </a:xfrm>
        </p:spPr>
        <p:txBody>
          <a:bodyPr/>
          <a:lstStyle/>
          <a:p>
            <a:r>
              <a:rPr lang="en-US"/>
              <a:t>NỘI DUNG</a:t>
            </a:r>
            <a:endParaRPr lang="en-US" dirty="0"/>
          </a:p>
        </p:txBody>
      </p:sp>
      <p:graphicFrame>
        <p:nvGraphicFramePr>
          <p:cNvPr id="4" name="Table 2">
            <a:extLst>
              <a:ext uri="{FF2B5EF4-FFF2-40B4-BE49-F238E27FC236}">
                <a16:creationId xmlns:a16="http://schemas.microsoft.com/office/drawing/2014/main" id="{E33FE6E0-A686-43EC-9335-17A9FECDDFEC}"/>
              </a:ext>
            </a:extLst>
          </p:cNvPr>
          <p:cNvGraphicFramePr>
            <a:graphicFrameLocks noGrp="1"/>
          </p:cNvGraphicFramePr>
          <p:nvPr>
            <p:extLst>
              <p:ext uri="{D42A27DB-BD31-4B8C-83A1-F6EECF244321}">
                <p14:modId xmlns:p14="http://schemas.microsoft.com/office/powerpoint/2010/main" val="2450403307"/>
              </p:ext>
            </p:extLst>
          </p:nvPr>
        </p:nvGraphicFramePr>
        <p:xfrm>
          <a:off x="387927" y="858220"/>
          <a:ext cx="8368146" cy="3749410"/>
        </p:xfrm>
        <a:graphic>
          <a:graphicData uri="http://schemas.openxmlformats.org/drawingml/2006/table">
            <a:tbl>
              <a:tblPr firstRow="1" bandRow="1">
                <a:tableStyleId>{5C22544A-7EE6-4342-B048-85BDC9FD1C3A}</a:tableStyleId>
              </a:tblPr>
              <a:tblGrid>
                <a:gridCol w="580568">
                  <a:extLst>
                    <a:ext uri="{9D8B030D-6E8A-4147-A177-3AD203B41FA5}">
                      <a16:colId xmlns:a16="http://schemas.microsoft.com/office/drawing/2014/main" val="1471883835"/>
                    </a:ext>
                  </a:extLst>
                </a:gridCol>
                <a:gridCol w="4456438">
                  <a:extLst>
                    <a:ext uri="{9D8B030D-6E8A-4147-A177-3AD203B41FA5}">
                      <a16:colId xmlns:a16="http://schemas.microsoft.com/office/drawing/2014/main" val="2314632857"/>
                    </a:ext>
                  </a:extLst>
                </a:gridCol>
                <a:gridCol w="666228">
                  <a:extLst>
                    <a:ext uri="{9D8B030D-6E8A-4147-A177-3AD203B41FA5}">
                      <a16:colId xmlns:a16="http://schemas.microsoft.com/office/drawing/2014/main" val="298718753"/>
                    </a:ext>
                  </a:extLst>
                </a:gridCol>
                <a:gridCol w="666228">
                  <a:extLst>
                    <a:ext uri="{9D8B030D-6E8A-4147-A177-3AD203B41FA5}">
                      <a16:colId xmlns:a16="http://schemas.microsoft.com/office/drawing/2014/main" val="1361232503"/>
                    </a:ext>
                  </a:extLst>
                </a:gridCol>
                <a:gridCol w="666228">
                  <a:extLst>
                    <a:ext uri="{9D8B030D-6E8A-4147-A177-3AD203B41FA5}">
                      <a16:colId xmlns:a16="http://schemas.microsoft.com/office/drawing/2014/main" val="3619326759"/>
                    </a:ext>
                  </a:extLst>
                </a:gridCol>
                <a:gridCol w="666228">
                  <a:extLst>
                    <a:ext uri="{9D8B030D-6E8A-4147-A177-3AD203B41FA5}">
                      <a16:colId xmlns:a16="http://schemas.microsoft.com/office/drawing/2014/main" val="2646408712"/>
                    </a:ext>
                  </a:extLst>
                </a:gridCol>
                <a:gridCol w="666228">
                  <a:extLst>
                    <a:ext uri="{9D8B030D-6E8A-4147-A177-3AD203B41FA5}">
                      <a16:colId xmlns:a16="http://schemas.microsoft.com/office/drawing/2014/main" val="1351425377"/>
                    </a:ext>
                  </a:extLst>
                </a:gridCol>
              </a:tblGrid>
              <a:tr h="420714">
                <a:tc>
                  <a:txBody>
                    <a:bodyPr/>
                    <a:lstStyle/>
                    <a:p>
                      <a:pPr algn="ctr"/>
                      <a:r>
                        <a:rPr lang="en-US" sz="2000">
                          <a:solidFill>
                            <a:schemeClr val="tx1"/>
                          </a:solidFill>
                          <a:latin typeface="Times New Roman" panose="02020603050405020304" pitchFamily="18" charset="0"/>
                          <a:cs typeface="Times New Roman" panose="02020603050405020304" pitchFamily="18" charset="0"/>
                        </a:rPr>
                        <a:t>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Times New Roman" panose="02020603050405020304" pitchFamily="18" charset="0"/>
                          <a:cs typeface="Times New Roman" panose="02020603050405020304" pitchFamily="18" charset="0"/>
                        </a:rPr>
                        <a:t>Quy trình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a:solidFill>
                            <a:schemeClr val="tx1"/>
                          </a:solidFill>
                          <a:latin typeface="Times New Roman" panose="02020603050405020304" pitchFamily="18" charset="0"/>
                          <a:cs typeface="Times New Roman" panose="02020603050405020304" pitchFamily="18" charset="0"/>
                        </a:rPr>
                        <a:t>D1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a:solidFill>
                            <a:schemeClr val="tx1"/>
                          </a:solidFill>
                          <a:latin typeface="Times New Roman" panose="02020603050405020304" pitchFamily="18" charset="0"/>
                          <a:cs typeface="Times New Roman" panose="02020603050405020304" pitchFamily="18" charset="0"/>
                        </a:rPr>
                        <a:t>D2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a:solidFill>
                            <a:schemeClr val="tx1"/>
                          </a:solidFill>
                          <a:latin typeface="Times New Roman" panose="02020603050405020304" pitchFamily="18" charset="0"/>
                          <a:cs typeface="Times New Roman" panose="02020603050405020304" pitchFamily="18" charset="0"/>
                        </a:rPr>
                        <a:t>D3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a:solidFill>
                            <a:schemeClr val="tx1"/>
                          </a:solidFill>
                          <a:latin typeface="Times New Roman" panose="02020603050405020304" pitchFamily="18" charset="0"/>
                          <a:cs typeface="Times New Roman" panose="02020603050405020304" pitchFamily="18" charset="0"/>
                        </a:rPr>
                        <a:t>D4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a:solidFill>
                            <a:schemeClr val="tx1"/>
                          </a:solidFill>
                          <a:latin typeface="Times New Roman" panose="02020603050405020304" pitchFamily="18" charset="0"/>
                          <a:cs typeface="Times New Roman" panose="02020603050405020304" pitchFamily="18" charset="0"/>
                        </a:rPr>
                        <a:t>D5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37873881"/>
                  </a:ext>
                </a:extLst>
              </a:tr>
              <a:tr h="451526">
                <a:tc>
                  <a:txBody>
                    <a:bodyPr/>
                    <a:lstStyle/>
                    <a:p>
                      <a:pPr marL="0" indent="0">
                        <a:buFont typeface="+mj-lt"/>
                        <a:buNone/>
                      </a:pPr>
                      <a:r>
                        <a:rPr lang="en-US" sz="2000" b="1">
                          <a:solidFill>
                            <a:schemeClr val="tx1"/>
                          </a:solidFill>
                          <a:latin typeface="Times New Roman" panose="02020603050405020304" pitchFamily="18" charset="0"/>
                          <a:cs typeface="Times New Roman" panose="02020603050405020304" pitchFamily="18" charset="0"/>
                        </a:rPr>
                        <a:t>III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0" algn="just">
                        <a:lnSpc>
                          <a:spcPct val="120000"/>
                        </a:lnSpc>
                        <a:spcBef>
                          <a:spcPts val="600"/>
                        </a:spcBef>
                        <a:spcAft>
                          <a:spcPts val="600"/>
                        </a:spcAft>
                        <a:buNone/>
                        <a:defRPr/>
                      </a:pPr>
                      <a:r>
                        <a:rPr lang="en-US" sz="2000" b="1" kern="1200">
                          <a:solidFill>
                            <a:schemeClr val="tx1"/>
                          </a:solidFill>
                          <a:latin typeface="Times New Roman" panose="02020603050405020304" pitchFamily="18" charset="0"/>
                          <a:ea typeface="+mn-ea"/>
                          <a:cs typeface="Times New Roman" panose="02020603050405020304" pitchFamily="18" charset="0"/>
                        </a:rPr>
                        <a:t>BÁN HÀNG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406231"/>
                  </a:ext>
                </a:extLst>
              </a:tr>
              <a:tr h="388351">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Lập đ</a:t>
                      </a:r>
                      <a:r>
                        <a:rPr lang="vi-VN" sz="1800">
                          <a:solidFill>
                            <a:schemeClr val="tx1"/>
                          </a:solidFill>
                          <a:latin typeface="Times New Roman" panose="02020603050405020304" pitchFamily="18" charset="0"/>
                          <a:cs typeface="Times New Roman" panose="02020603050405020304" pitchFamily="18" charset="0"/>
                        </a:rPr>
                        <a:t>ơ</a:t>
                      </a:r>
                      <a:r>
                        <a:rPr lang="en-US" sz="1800">
                          <a:solidFill>
                            <a:schemeClr val="tx1"/>
                          </a:solidFill>
                          <a:latin typeface="Times New Roman" panose="02020603050405020304" pitchFamily="18" charset="0"/>
                          <a:cs typeface="Times New Roman" panose="02020603050405020304" pitchFamily="18" charset="0"/>
                        </a:rPr>
                        <a:t>n giá bán hàng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8094255"/>
                  </a:ext>
                </a:extLst>
              </a:tr>
              <a:tr h="388351">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Xuất bán nội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263400"/>
                  </a:ext>
                </a:extLst>
              </a:tr>
              <a:tr h="388351">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Xuất bán cho Khách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4300947"/>
                  </a:ext>
                </a:extLst>
              </a:tr>
              <a:tr h="388351">
                <a:tc>
                  <a:txBody>
                    <a:bodyPr/>
                    <a:lstStyle/>
                    <a:p>
                      <a:pPr marL="0" indent="0" algn="ctr">
                        <a:buFont typeface="+mj-lt"/>
                        <a:buNone/>
                      </a:pPr>
                      <a:r>
                        <a:rPr lang="en-US" sz="180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panose="02020603050405020304" pitchFamily="18" charset="0"/>
                          <a:cs typeface="Times New Roman" panose="02020603050405020304" pitchFamily="18" charset="0"/>
                        </a:rPr>
                        <a:t>Điều chỉnh hóa đ</a:t>
                      </a:r>
                      <a:r>
                        <a:rPr lang="vi-VN" sz="1800">
                          <a:solidFill>
                            <a:schemeClr val="tx1"/>
                          </a:solidFill>
                          <a:latin typeface="Times New Roman" panose="02020603050405020304" pitchFamily="18" charset="0"/>
                          <a:cs typeface="Times New Roman" panose="02020603050405020304" pitchFamily="18" charset="0"/>
                        </a:rPr>
                        <a:t>ơ</a:t>
                      </a:r>
                      <a:r>
                        <a:rPr lang="en-US" sz="180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4663292"/>
                  </a:ext>
                </a:extLst>
              </a:tr>
              <a:tr h="420714">
                <a:tc>
                  <a:txBody>
                    <a:bodyPr/>
                    <a:lstStyle/>
                    <a:p>
                      <a:pPr marL="0" indent="0" algn="ctr">
                        <a:buFont typeface="+mj-lt"/>
                        <a:buNone/>
                      </a:pPr>
                      <a:r>
                        <a:rPr lang="en-US" sz="2000" b="1">
                          <a:solidFill>
                            <a:schemeClr val="tx1"/>
                          </a:solidFill>
                          <a:latin typeface="Times New Roman" panose="02020603050405020304" pitchFamily="18" charset="0"/>
                          <a:cs typeface="Times New Roman" panose="02020603050405020304" pitchFamily="18" charset="0"/>
                        </a:rPr>
                        <a:t>IV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latin typeface="Times New Roman" panose="02020603050405020304" pitchFamily="18" charset="0"/>
                          <a:cs typeface="Times New Roman" panose="02020603050405020304" pitchFamily="18" charset="0"/>
                        </a:rPr>
                        <a:t>HỆ THỐNG BÁO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6948592"/>
                  </a:ext>
                </a:extLst>
              </a:tr>
              <a:tr h="451526">
                <a:tc>
                  <a:txBody>
                    <a:bodyPr/>
                    <a:lstStyle/>
                    <a:p>
                      <a:pPr marL="0" indent="0" algn="ctr">
                        <a:buFont typeface="+mj-lt"/>
                        <a:buNone/>
                      </a:pPr>
                      <a:r>
                        <a:rPr lang="en-US" sz="2000" b="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2" indent="0" algn="just" defTabSz="457200" rtl="0" eaLnBrk="1" fontAlgn="auto" latinLnBrk="0" hangingPunct="1">
                        <a:lnSpc>
                          <a:spcPct val="120000"/>
                        </a:lnSpc>
                        <a:spcBef>
                          <a:spcPts val="0"/>
                        </a:spcBef>
                        <a:spcAft>
                          <a:spcPts val="0"/>
                        </a:spcAft>
                        <a:buClrTx/>
                        <a:buSzPct val="110000"/>
                        <a:buFont typeface="Wingdings" pitchFamily="2" charset="2"/>
                        <a:buNone/>
                        <a:tabLst/>
                        <a:defRPr/>
                      </a:pPr>
                      <a:r>
                        <a:rPr lang="en-US" sz="2000" b="0" kern="1200" noProof="0">
                          <a:solidFill>
                            <a:schemeClr val="tx1"/>
                          </a:solidFill>
                          <a:latin typeface="Times New Roman" panose="02020603050405020304" pitchFamily="18" charset="0"/>
                          <a:ea typeface="+mn-ea"/>
                          <a:cs typeface="Times New Roman" panose="02020603050405020304" pitchFamily="18" charset="0"/>
                        </a:rPr>
                        <a:t>Thao tác với báo cáo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9734755"/>
                  </a:ext>
                </a:extLst>
              </a:tr>
              <a:tr h="451526">
                <a:tc>
                  <a:txBody>
                    <a:bodyPr/>
                    <a:lstStyle/>
                    <a:p>
                      <a:pPr marL="0" indent="0" algn="ctr">
                        <a:buFont typeface="+mj-lt"/>
                        <a:buNone/>
                      </a:pPr>
                      <a:r>
                        <a:rPr lang="en-US" sz="2000" b="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2" indent="0" algn="just" defTabSz="457200" rtl="0" eaLnBrk="1" fontAlgn="auto" latinLnBrk="0" hangingPunct="1">
                        <a:lnSpc>
                          <a:spcPct val="120000"/>
                        </a:lnSpc>
                        <a:spcBef>
                          <a:spcPts val="0"/>
                        </a:spcBef>
                        <a:spcAft>
                          <a:spcPts val="0"/>
                        </a:spcAft>
                        <a:buClrTx/>
                        <a:buSzPct val="110000"/>
                        <a:buFont typeface="Wingdings" pitchFamily="2" charset="2"/>
                        <a:buNone/>
                        <a:tabLst/>
                        <a:defRPr/>
                      </a:pPr>
                      <a:r>
                        <a:rPr lang="en-US" sz="2000" b="0" kern="1200" noProof="0">
                          <a:solidFill>
                            <a:schemeClr val="tx1"/>
                          </a:solidFill>
                          <a:latin typeface="Times New Roman" panose="02020603050405020304" pitchFamily="18" charset="0"/>
                          <a:ea typeface="+mn-ea"/>
                          <a:cs typeface="Times New Roman" panose="02020603050405020304" pitchFamily="18" charset="0"/>
                        </a:rPr>
                        <a:t>Các nhóm báo cáo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0457554"/>
                  </a:ext>
                </a:extLst>
              </a:tr>
            </a:tbl>
          </a:graphicData>
        </a:graphic>
      </p:graphicFrame>
    </p:spTree>
    <p:extLst>
      <p:ext uri="{BB962C8B-B14F-4D97-AF65-F5344CB8AC3E}">
        <p14:creationId xmlns:p14="http://schemas.microsoft.com/office/powerpoint/2010/main" val="851232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2. Xuất bán nội bộ</a:t>
            </a:r>
            <a:endParaRPr lang="en-US" dirty="0"/>
          </a:p>
        </p:txBody>
      </p:sp>
      <p:sp>
        <p:nvSpPr>
          <p:cNvPr id="6" name="Content Placeholder 1">
            <a:extLst>
              <a:ext uri="{FF2B5EF4-FFF2-40B4-BE49-F238E27FC236}">
                <a16:creationId xmlns:a16="http://schemas.microsoft.com/office/drawing/2014/main" id="{DDAD67B7-6692-433A-B82A-967BF9C577BD}"/>
              </a:ext>
            </a:extLst>
          </p:cNvPr>
          <p:cNvSpPr txBox="1">
            <a:spLocks/>
          </p:cNvSpPr>
          <p:nvPr/>
        </p:nvSpPr>
        <p:spPr bwMode="auto">
          <a:xfrm>
            <a:off x="0" y="863125"/>
            <a:ext cx="9144000" cy="1090366"/>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Chứng từ xuất kho </a:t>
            </a:r>
            <a:r>
              <a:rPr lang="en-US" sz="2000" b="0">
                <a:solidFill>
                  <a:schemeClr val="tx1"/>
                </a:solidFill>
              </a:rPr>
              <a:t>(Tcode DOP)</a:t>
            </a:r>
          </a:p>
          <a:p>
            <a:pPr marL="381000" lvl="1" indent="0" eaLnBrk="1" hangingPunct="1">
              <a:lnSpc>
                <a:spcPct val="130000"/>
              </a:lnSpc>
              <a:spcAft>
                <a:spcPts val="0"/>
              </a:spcAft>
              <a:buNone/>
              <a:defRPr/>
            </a:pPr>
            <a:r>
              <a:rPr lang="en-US" sz="2000" i="1">
                <a:solidFill>
                  <a:schemeClr val="tx1"/>
                </a:solidFill>
              </a:rPr>
              <a:t>Với xuất bán, Tab Giao nhận có Kho hàng = Kho xuất</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4" name="Picture 3">
            <a:extLst>
              <a:ext uri="{FF2B5EF4-FFF2-40B4-BE49-F238E27FC236}">
                <a16:creationId xmlns:a16="http://schemas.microsoft.com/office/drawing/2014/main" id="{E53FC809-4A87-40A6-95AD-CF0F831215CF}"/>
              </a:ext>
            </a:extLst>
          </p:cNvPr>
          <p:cNvPicPr>
            <a:picLocks noChangeAspect="1"/>
          </p:cNvPicPr>
          <p:nvPr/>
        </p:nvPicPr>
        <p:blipFill>
          <a:blip r:embed="rId2"/>
          <a:stretch>
            <a:fillRect/>
          </a:stretch>
        </p:blipFill>
        <p:spPr>
          <a:xfrm>
            <a:off x="0" y="2736334"/>
            <a:ext cx="9144000" cy="1329911"/>
          </a:xfrm>
          <a:prstGeom prst="rect">
            <a:avLst/>
          </a:prstGeom>
        </p:spPr>
      </p:pic>
      <p:pic>
        <p:nvPicPr>
          <p:cNvPr id="5" name="Picture 4">
            <a:extLst>
              <a:ext uri="{FF2B5EF4-FFF2-40B4-BE49-F238E27FC236}">
                <a16:creationId xmlns:a16="http://schemas.microsoft.com/office/drawing/2014/main" id="{5E9C75BA-A66D-4478-87B3-F37C9F36D4D5}"/>
              </a:ext>
            </a:extLst>
          </p:cNvPr>
          <p:cNvPicPr>
            <a:picLocks noChangeAspect="1"/>
          </p:cNvPicPr>
          <p:nvPr/>
        </p:nvPicPr>
        <p:blipFill>
          <a:blip r:embed="rId3"/>
          <a:stretch>
            <a:fillRect/>
          </a:stretch>
        </p:blipFill>
        <p:spPr>
          <a:xfrm>
            <a:off x="0" y="4093955"/>
            <a:ext cx="9144000" cy="2291491"/>
          </a:xfrm>
          <a:prstGeom prst="rect">
            <a:avLst/>
          </a:prstGeom>
        </p:spPr>
      </p:pic>
    </p:spTree>
    <p:extLst>
      <p:ext uri="{BB962C8B-B14F-4D97-AF65-F5344CB8AC3E}">
        <p14:creationId xmlns:p14="http://schemas.microsoft.com/office/powerpoint/2010/main" val="16416284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2. Xuất bán nội bộ</a:t>
            </a:r>
            <a:endParaRPr lang="en-US" dirty="0"/>
          </a:p>
        </p:txBody>
      </p:sp>
      <p:sp>
        <p:nvSpPr>
          <p:cNvPr id="6" name="Content Placeholder 1">
            <a:extLst>
              <a:ext uri="{FF2B5EF4-FFF2-40B4-BE49-F238E27FC236}">
                <a16:creationId xmlns:a16="http://schemas.microsoft.com/office/drawing/2014/main" id="{DDAD67B7-6692-433A-B82A-967BF9C577BD}"/>
              </a:ext>
            </a:extLst>
          </p:cNvPr>
          <p:cNvSpPr txBox="1">
            <a:spLocks/>
          </p:cNvSpPr>
          <p:nvPr/>
        </p:nvSpPr>
        <p:spPr bwMode="auto">
          <a:xfrm>
            <a:off x="0" y="863125"/>
            <a:ext cx="9144000" cy="605457"/>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Xuất hóa đ</a:t>
            </a:r>
            <a:r>
              <a:rPr lang="vi-VN" sz="2000" b="0" i="1">
                <a:solidFill>
                  <a:schemeClr val="tx1"/>
                </a:solidFill>
              </a:rPr>
              <a:t>ơ</a:t>
            </a:r>
            <a:r>
              <a:rPr lang="en-US" sz="2000" b="0" i="1">
                <a:solidFill>
                  <a:schemeClr val="tx1"/>
                </a:solidFill>
              </a:rPr>
              <a:t>n nội bộ </a:t>
            </a:r>
            <a:r>
              <a:rPr lang="en-US" sz="2000" b="0">
                <a:solidFill>
                  <a:schemeClr val="tx1"/>
                </a:solidFill>
              </a:rPr>
              <a:t>(Tcode IX)</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1DCE2F3A-1503-4E33-A4D4-6F830FB61AA3}"/>
              </a:ext>
            </a:extLst>
          </p:cNvPr>
          <p:cNvPicPr>
            <a:picLocks noChangeAspect="1"/>
          </p:cNvPicPr>
          <p:nvPr/>
        </p:nvPicPr>
        <p:blipFill>
          <a:blip r:embed="rId2"/>
          <a:stretch>
            <a:fillRect/>
          </a:stretch>
        </p:blipFill>
        <p:spPr>
          <a:xfrm>
            <a:off x="0" y="2331706"/>
            <a:ext cx="9144000" cy="4018963"/>
          </a:xfrm>
          <a:prstGeom prst="rect">
            <a:avLst/>
          </a:prstGeom>
        </p:spPr>
      </p:pic>
    </p:spTree>
    <p:extLst>
      <p:ext uri="{BB962C8B-B14F-4D97-AF65-F5344CB8AC3E}">
        <p14:creationId xmlns:p14="http://schemas.microsoft.com/office/powerpoint/2010/main" val="250352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1" y="863125"/>
            <a:ext cx="9144001"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algn="just" eaLnBrk="1" hangingPunct="1">
              <a:lnSpc>
                <a:spcPct val="130000"/>
              </a:lnSpc>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pPr lvl="1" eaLnBrk="1" hangingPunct="1">
              <a:lnSpc>
                <a:spcPct val="130000"/>
              </a:lnSpc>
              <a:spcAft>
                <a:spcPts val="0"/>
              </a:spcAft>
              <a:buFontTx/>
              <a:buChar char="-"/>
              <a:defRPr/>
            </a:pPr>
            <a:r>
              <a:rPr lang="en-US" sz="2000" b="0"/>
              <a:t>Quy trình dùng để thực hiện nghiệp vụ bán cho Khách hàng/ Các công ty con. Tùy theo nhu cầu, PTC có thể:</a:t>
            </a:r>
          </a:p>
          <a:p>
            <a:pPr marL="381000" lvl="1" indent="0" eaLnBrk="1" hangingPunct="1">
              <a:lnSpc>
                <a:spcPct val="130000"/>
              </a:lnSpc>
              <a:spcAft>
                <a:spcPts val="0"/>
              </a:spcAft>
              <a:buNone/>
              <a:defRPr/>
            </a:pPr>
            <a:r>
              <a:rPr lang="en-US" sz="2000" b="0"/>
              <a:t>		</a:t>
            </a:r>
            <a:r>
              <a:rPr lang="en-US" sz="2000"/>
              <a:t>+ </a:t>
            </a:r>
            <a:r>
              <a:rPr lang="en-US" sz="2000" b="0"/>
              <a:t>Xuất hóa đơn ngay/sau</a:t>
            </a:r>
          </a:p>
          <a:p>
            <a:pPr marL="381000" lvl="1" indent="0" eaLnBrk="1" hangingPunct="1">
              <a:lnSpc>
                <a:spcPct val="130000"/>
              </a:lnSpc>
              <a:spcAft>
                <a:spcPts val="0"/>
              </a:spcAft>
              <a:buNone/>
              <a:defRPr/>
            </a:pPr>
            <a:r>
              <a:rPr lang="en-US" sz="2000" b="0"/>
              <a:t>		+ Xuất hóa đ</a:t>
            </a:r>
            <a:r>
              <a:rPr lang="vi-VN" sz="2000" b="0"/>
              <a:t>ơ</a:t>
            </a:r>
            <a:r>
              <a:rPr lang="en-US" sz="2000" b="0"/>
              <a:t>n tr</a:t>
            </a:r>
            <a:r>
              <a:rPr lang="vi-VN" sz="2000" b="0"/>
              <a:t>ư</a:t>
            </a:r>
            <a:r>
              <a:rPr lang="en-US" sz="2000" b="0"/>
              <a:t>ớc. Tr</a:t>
            </a:r>
            <a:r>
              <a:rPr lang="vi-VN" sz="2000" b="0"/>
              <a:t>ư</a:t>
            </a:r>
            <a:r>
              <a:rPr lang="en-US" sz="2000" b="0"/>
              <a:t>ờng hợp hóa đ</a:t>
            </a:r>
            <a:r>
              <a:rPr lang="vi-VN" sz="2000" b="0"/>
              <a:t>ơ</a:t>
            </a:r>
            <a:r>
              <a:rPr lang="en-US" sz="2000" b="0"/>
              <a:t>n tr</a:t>
            </a:r>
            <a:r>
              <a:rPr lang="vi-VN" sz="2000" b="0"/>
              <a:t>ư</a:t>
            </a:r>
            <a:r>
              <a:rPr lang="en-US" sz="2000" b="0"/>
              <a:t>ớc, Khách hàng gửi hàng để lấy dần. PTC xuất hóa đơn tổng ghi nhận doanh thu chưa thực hiện, tại thời điểm Khách lấy hàng hệ thống chuyển từ doanh thu chưa thực hiện sang doanh thu thực hiện.</a:t>
            </a:r>
            <a:endParaRPr lang="en-US" sz="2000" b="0">
              <a:solidFill>
                <a:schemeClr val="tx1"/>
              </a:solidFill>
            </a:endParaRPr>
          </a:p>
          <a:p>
            <a:pPr marL="858838" lvl="1" indent="-477838" algn="just" eaLnBrk="1" hangingPunct="1">
              <a:lnSpc>
                <a:spcPct val="130000"/>
              </a:lnSpc>
              <a:spcAft>
                <a:spcPts val="0"/>
              </a:spcAft>
              <a:buFont typeface="Wingdings" panose="05000000000000000000" pitchFamily="2" charset="2"/>
              <a:buChar char="ü"/>
              <a:defRPr/>
            </a:pPr>
            <a:r>
              <a:rPr lang="en-US" sz="2000" i="1" u="sng">
                <a:solidFill>
                  <a:schemeClr val="tx1"/>
                </a:solidFill>
              </a:rPr>
              <a:t>Điều kiện thực hiện</a:t>
            </a:r>
          </a:p>
          <a:p>
            <a:pPr lvl="1" algn="just" eaLnBrk="1" hangingPunct="1">
              <a:lnSpc>
                <a:spcPct val="130000"/>
              </a:lnSpc>
              <a:spcAft>
                <a:spcPts val="0"/>
              </a:spcAft>
              <a:buFontTx/>
              <a:buChar char="-"/>
              <a:defRPr/>
            </a:pPr>
            <a:r>
              <a:rPr lang="en-US" sz="2000" b="0">
                <a:solidFill>
                  <a:schemeClr val="tx1"/>
                </a:solidFill>
              </a:rPr>
              <a:t>Đã tạo các danh mục: Hàng hóa, Khách hàng</a:t>
            </a:r>
          </a:p>
          <a:p>
            <a:pPr lvl="1" algn="just" eaLnBrk="1" hangingPunct="1">
              <a:lnSpc>
                <a:spcPct val="130000"/>
              </a:lnSpc>
              <a:spcAft>
                <a:spcPts val="0"/>
              </a:spcAft>
              <a:buFontTx/>
              <a:buChar char="-"/>
              <a:defRPr/>
            </a:pPr>
            <a:r>
              <a:rPr lang="en-US" sz="2000" b="0">
                <a:solidFill>
                  <a:schemeClr val="tx1"/>
                </a:solidFill>
              </a:rPr>
              <a:t>Khai báo hồ s</a:t>
            </a:r>
            <a:r>
              <a:rPr lang="vi-VN" sz="2000" b="0">
                <a:solidFill>
                  <a:schemeClr val="tx1"/>
                </a:solidFill>
              </a:rPr>
              <a:t>ơ</a:t>
            </a:r>
            <a:r>
              <a:rPr lang="en-US" sz="2000" b="0">
                <a:solidFill>
                  <a:schemeClr val="tx1"/>
                </a:solidFill>
              </a:rPr>
              <a:t> giá bán</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3. Xuất bán cho Khách</a:t>
            </a:r>
            <a:endParaRPr lang="en-US" sz="2800" dirty="0"/>
          </a:p>
        </p:txBody>
      </p:sp>
    </p:spTree>
    <p:extLst>
      <p:ext uri="{BB962C8B-B14F-4D97-AF65-F5344CB8AC3E}">
        <p14:creationId xmlns:p14="http://schemas.microsoft.com/office/powerpoint/2010/main" val="4271727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3. Xuất bán cho Khách</a:t>
            </a:r>
            <a:endParaRPr lang="en-US" sz="2800" dirty="0"/>
          </a:p>
        </p:txBody>
      </p:sp>
      <p:sp>
        <p:nvSpPr>
          <p:cNvPr id="4" name="Content Placeholder 1">
            <a:extLst>
              <a:ext uri="{FF2B5EF4-FFF2-40B4-BE49-F238E27FC236}">
                <a16:creationId xmlns:a16="http://schemas.microsoft.com/office/drawing/2014/main" id="{A87CFDED-CC7A-4E5F-A507-32F0AE0551B3}"/>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914400" lvl="1" indent="-533400" eaLnBrk="1" hangingPunct="1">
              <a:lnSpc>
                <a:spcPct val="130000"/>
              </a:lnSpc>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marL="381000" lvl="1" indent="0" eaLnBrk="1" hangingPunct="1">
              <a:spcBef>
                <a:spcPts val="200"/>
              </a:spcBef>
              <a:spcAft>
                <a:spcPts val="200"/>
              </a:spcAft>
              <a:buNone/>
              <a:defRPr/>
            </a:pPr>
            <a:r>
              <a:rPr lang="en-US" sz="2000" i="1">
                <a:solidFill>
                  <a:schemeClr val="tx1"/>
                </a:solidFill>
              </a:rPr>
              <a:t>Đ</a:t>
            </a:r>
            <a:r>
              <a:rPr lang="vi-VN" sz="2000" i="1">
                <a:solidFill>
                  <a:schemeClr val="tx1"/>
                </a:solidFill>
              </a:rPr>
              <a:t>ư</a:t>
            </a:r>
            <a:r>
              <a:rPr lang="en-US" sz="2000" i="1">
                <a:solidFill>
                  <a:schemeClr val="tx1"/>
                </a:solidFill>
              </a:rPr>
              <a:t>ờng dẫn: </a:t>
            </a:r>
            <a:r>
              <a:rPr lang="vi-VN" sz="2000" b="0">
                <a:solidFill>
                  <a:schemeClr val="tx1"/>
                </a:solidFill>
              </a:rPr>
              <a:t>Logistics/</a:t>
            </a:r>
            <a:r>
              <a:rPr lang="en-US" sz="2000" b="0">
                <a:solidFill>
                  <a:schemeClr val="tx1"/>
                </a:solidFill>
              </a:rPr>
              <a:t>Bán hàng</a:t>
            </a:r>
            <a:endParaRPr lang="en-US" sz="2000" i="1">
              <a:solidFill>
                <a:schemeClr val="tx1"/>
              </a:solidFill>
            </a:endParaRPr>
          </a:p>
          <a:p>
            <a:pPr marL="381000" lvl="1" indent="0" eaLnBrk="1" hangingPunct="1">
              <a:lnSpc>
                <a:spcPct val="130000"/>
              </a:lnSpc>
              <a:spcAft>
                <a:spcPts val="0"/>
              </a:spcAft>
              <a:buNone/>
              <a:defRPr/>
            </a:pPr>
            <a:r>
              <a:rPr lang="en-US" sz="2000" i="1">
                <a:solidFill>
                  <a:schemeClr val="tx1"/>
                </a:solidFill>
              </a:rPr>
              <a:t>Bán hàng hóa đ</a:t>
            </a:r>
            <a:r>
              <a:rPr lang="vi-VN" sz="2000" i="1">
                <a:solidFill>
                  <a:schemeClr val="tx1"/>
                </a:solidFill>
              </a:rPr>
              <a:t>ơ</a:t>
            </a:r>
            <a:r>
              <a:rPr lang="en-US" sz="2000" i="1">
                <a:solidFill>
                  <a:schemeClr val="tx1"/>
                </a:solidFill>
              </a:rPr>
              <a:t>n ngay:</a:t>
            </a:r>
          </a:p>
          <a:p>
            <a:pPr lvl="1" eaLnBrk="1" hangingPunct="1">
              <a:lnSpc>
                <a:spcPct val="130000"/>
              </a:lnSpc>
              <a:spcAft>
                <a:spcPts val="0"/>
              </a:spcAft>
              <a:buFontTx/>
              <a:buChar char="-"/>
              <a:defRPr/>
            </a:pPr>
            <a:r>
              <a:rPr lang="en-US" sz="2000" b="0">
                <a:solidFill>
                  <a:schemeClr val="tx1"/>
                </a:solidFill>
              </a:rPr>
              <a:t>B1: Xuất hàng kiêm hóa đ</a:t>
            </a:r>
            <a:r>
              <a:rPr lang="vi-VN" sz="2000" b="0">
                <a:solidFill>
                  <a:schemeClr val="tx1"/>
                </a:solidFill>
              </a:rPr>
              <a:t>ơ</a:t>
            </a:r>
            <a:r>
              <a:rPr lang="en-US" sz="2000" b="0">
                <a:solidFill>
                  <a:schemeClr val="tx1"/>
                </a:solidFill>
              </a:rPr>
              <a:t>n/Khách gửi hàng (DOX)</a:t>
            </a:r>
          </a:p>
          <a:p>
            <a:pPr marL="381000" lvl="1" indent="0" eaLnBrk="1" hangingPunct="1">
              <a:lnSpc>
                <a:spcPct val="130000"/>
              </a:lnSpc>
              <a:spcAft>
                <a:spcPts val="0"/>
              </a:spcAft>
              <a:buNone/>
              <a:defRPr/>
            </a:pPr>
            <a:r>
              <a:rPr lang="en-US" sz="2000" b="0">
                <a:solidFill>
                  <a:schemeClr val="tx1"/>
                </a:solidFill>
              </a:rPr>
              <a:t>Nếu gửi hàng </a:t>
            </a:r>
            <a:r>
              <a:rPr lang="en-US" sz="2000">
                <a:solidFill>
                  <a:schemeClr val="tx1"/>
                </a:solidFill>
              </a:rPr>
              <a:t>=&gt; </a:t>
            </a:r>
            <a:r>
              <a:rPr lang="en-US" sz="2000" b="0">
                <a:solidFill>
                  <a:schemeClr val="tx1"/>
                </a:solidFill>
              </a:rPr>
              <a:t>Quy trình Nhập và Trả hàng gửi cho Khách</a:t>
            </a:r>
            <a:r>
              <a:rPr lang="en-US" sz="2000">
                <a:solidFill>
                  <a:schemeClr val="tx1"/>
                </a:solidFill>
              </a:rPr>
              <a:t> </a:t>
            </a:r>
          </a:p>
          <a:p>
            <a:pPr marL="381000" lvl="1" indent="0" eaLnBrk="1" hangingPunct="1">
              <a:lnSpc>
                <a:spcPct val="130000"/>
              </a:lnSpc>
              <a:spcAft>
                <a:spcPts val="0"/>
              </a:spcAft>
              <a:buNone/>
              <a:defRPr/>
            </a:pPr>
            <a:r>
              <a:rPr lang="en-US" sz="2000" i="1">
                <a:solidFill>
                  <a:schemeClr val="tx1"/>
                </a:solidFill>
              </a:rPr>
              <a:t>Bán hàng hóa đ</a:t>
            </a:r>
            <a:r>
              <a:rPr lang="vi-VN" sz="2000" i="1">
                <a:solidFill>
                  <a:schemeClr val="tx1"/>
                </a:solidFill>
              </a:rPr>
              <a:t>ơ</a:t>
            </a:r>
            <a:r>
              <a:rPr lang="en-US" sz="2000" i="1">
                <a:solidFill>
                  <a:schemeClr val="tx1"/>
                </a:solidFill>
              </a:rPr>
              <a:t>n sau:</a:t>
            </a:r>
          </a:p>
          <a:p>
            <a:pPr lvl="1" eaLnBrk="1" hangingPunct="1">
              <a:lnSpc>
                <a:spcPct val="130000"/>
              </a:lnSpc>
              <a:spcAft>
                <a:spcPts val="0"/>
              </a:spcAft>
              <a:buFontTx/>
              <a:buChar char="-"/>
              <a:defRPr/>
            </a:pPr>
            <a:r>
              <a:rPr lang="en-US" sz="2000" b="0">
                <a:solidFill>
                  <a:schemeClr val="tx1"/>
                </a:solidFill>
              </a:rPr>
              <a:t>B1: Lệnh xuất hàng (SOA)</a:t>
            </a:r>
          </a:p>
          <a:p>
            <a:pPr lvl="1" eaLnBrk="1" hangingPunct="1">
              <a:lnSpc>
                <a:spcPct val="130000"/>
              </a:lnSpc>
              <a:spcAft>
                <a:spcPts val="0"/>
              </a:spcAft>
              <a:buFontTx/>
              <a:buChar char="-"/>
              <a:defRPr/>
            </a:pPr>
            <a:r>
              <a:rPr lang="en-US" sz="2000" b="0">
                <a:solidFill>
                  <a:schemeClr val="tx1"/>
                </a:solidFill>
              </a:rPr>
              <a:t>B2: Chứng từ xuất kho ( DOP) </a:t>
            </a:r>
          </a:p>
          <a:p>
            <a:pPr lvl="1" eaLnBrk="1" hangingPunct="1">
              <a:lnSpc>
                <a:spcPct val="130000"/>
              </a:lnSpc>
              <a:spcAft>
                <a:spcPts val="0"/>
              </a:spcAft>
              <a:buFontTx/>
              <a:buChar char="-"/>
              <a:defRPr/>
            </a:pPr>
            <a:r>
              <a:rPr lang="en-US" sz="2000" b="0">
                <a:solidFill>
                  <a:schemeClr val="tx1"/>
                </a:solidFill>
              </a:rPr>
              <a:t>B3: Xuất hóa đ</a:t>
            </a:r>
            <a:r>
              <a:rPr lang="vi-VN" sz="2000" b="0">
                <a:solidFill>
                  <a:schemeClr val="tx1"/>
                </a:solidFill>
              </a:rPr>
              <a:t>ơ</a:t>
            </a:r>
            <a:r>
              <a:rPr lang="en-US" sz="2000" b="0">
                <a:solidFill>
                  <a:schemeClr val="tx1"/>
                </a:solidFill>
              </a:rPr>
              <a:t>n sau (DXA)</a:t>
            </a:r>
          </a:p>
          <a:p>
            <a:pPr marL="381000" lvl="1" indent="0" eaLnBrk="1" hangingPunct="1">
              <a:lnSpc>
                <a:spcPct val="130000"/>
              </a:lnSpc>
              <a:spcAft>
                <a:spcPts val="0"/>
              </a:spcAft>
              <a:buNone/>
              <a:defRPr/>
            </a:pPr>
            <a:r>
              <a:rPr lang="en-US" sz="2000" i="1">
                <a:solidFill>
                  <a:schemeClr val="tx1"/>
                </a:solidFill>
              </a:rPr>
              <a:t>Bán hàng hóa đ</a:t>
            </a:r>
            <a:r>
              <a:rPr lang="vi-VN" sz="2000" i="1">
                <a:solidFill>
                  <a:schemeClr val="tx1"/>
                </a:solidFill>
              </a:rPr>
              <a:t>ơ</a:t>
            </a:r>
            <a:r>
              <a:rPr lang="en-US" sz="2000" i="1">
                <a:solidFill>
                  <a:schemeClr val="tx1"/>
                </a:solidFill>
              </a:rPr>
              <a:t>n tr</a:t>
            </a:r>
            <a:r>
              <a:rPr lang="vi-VN" sz="2000" i="1">
                <a:solidFill>
                  <a:schemeClr val="tx1"/>
                </a:solidFill>
              </a:rPr>
              <a:t>ư</a:t>
            </a:r>
            <a:r>
              <a:rPr lang="en-US" sz="2000" i="1">
                <a:solidFill>
                  <a:schemeClr val="tx1"/>
                </a:solidFill>
              </a:rPr>
              <a:t>ớc:</a:t>
            </a:r>
          </a:p>
          <a:p>
            <a:pPr lvl="1" eaLnBrk="1" hangingPunct="1">
              <a:lnSpc>
                <a:spcPct val="130000"/>
              </a:lnSpc>
              <a:spcAft>
                <a:spcPts val="0"/>
              </a:spcAft>
              <a:buFontTx/>
              <a:buChar char="-"/>
              <a:defRPr/>
            </a:pPr>
            <a:r>
              <a:rPr lang="en-US" sz="2000" b="0">
                <a:solidFill>
                  <a:schemeClr val="tx1"/>
                </a:solidFill>
              </a:rPr>
              <a:t>B1: Xuất hóa đ</a:t>
            </a:r>
            <a:r>
              <a:rPr lang="vi-VN" sz="2000" b="0">
                <a:solidFill>
                  <a:schemeClr val="tx1"/>
                </a:solidFill>
              </a:rPr>
              <a:t>ơ</a:t>
            </a:r>
            <a:r>
              <a:rPr lang="en-US" sz="2000" b="0">
                <a:solidFill>
                  <a:schemeClr val="tx1"/>
                </a:solidFill>
              </a:rPr>
              <a:t>n tr</a:t>
            </a:r>
            <a:r>
              <a:rPr lang="vi-VN" sz="2000" b="0">
                <a:solidFill>
                  <a:schemeClr val="tx1"/>
                </a:solidFill>
              </a:rPr>
              <a:t>ư</a:t>
            </a:r>
            <a:r>
              <a:rPr lang="en-US" sz="2000" b="0">
                <a:solidFill>
                  <a:schemeClr val="tx1"/>
                </a:solidFill>
              </a:rPr>
              <a:t>ớc/Lấy hàng dần (DXP)</a:t>
            </a:r>
          </a:p>
          <a:p>
            <a:pPr lvl="1" eaLnBrk="1" hangingPunct="1">
              <a:lnSpc>
                <a:spcPct val="130000"/>
              </a:lnSpc>
              <a:spcAft>
                <a:spcPts val="0"/>
              </a:spcAft>
              <a:buFontTx/>
              <a:buChar char="-"/>
              <a:defRPr/>
            </a:pPr>
            <a:r>
              <a:rPr lang="en-US" sz="2000" b="0">
                <a:solidFill>
                  <a:schemeClr val="tx1"/>
                </a:solidFill>
              </a:rPr>
              <a:t>B2: Lệnh xuất hàng (SOA)</a:t>
            </a:r>
          </a:p>
          <a:p>
            <a:pPr lvl="1" eaLnBrk="1" hangingPunct="1">
              <a:lnSpc>
                <a:spcPct val="130000"/>
              </a:lnSpc>
              <a:spcAft>
                <a:spcPts val="0"/>
              </a:spcAft>
              <a:buFontTx/>
              <a:buChar char="-"/>
              <a:defRPr/>
            </a:pPr>
            <a:r>
              <a:rPr lang="en-US" sz="2000" b="0">
                <a:solidFill>
                  <a:schemeClr val="tx1"/>
                </a:solidFill>
              </a:rPr>
              <a:t>B3: Chứng từ xuất kho ( DOP)</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spTree>
    <p:extLst>
      <p:ext uri="{BB962C8B-B14F-4D97-AF65-F5344CB8AC3E}">
        <p14:creationId xmlns:p14="http://schemas.microsoft.com/office/powerpoint/2010/main" val="321234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3. Xuất bán cho Khách</a:t>
            </a:r>
            <a:endParaRPr lang="en-US" dirty="0"/>
          </a:p>
        </p:txBody>
      </p:sp>
      <p:sp>
        <p:nvSpPr>
          <p:cNvPr id="6" name="Content Placeholder 1">
            <a:extLst>
              <a:ext uri="{FF2B5EF4-FFF2-40B4-BE49-F238E27FC236}">
                <a16:creationId xmlns:a16="http://schemas.microsoft.com/office/drawing/2014/main" id="{DDAD67B7-6692-433A-B82A-967BF9C577BD}"/>
              </a:ext>
            </a:extLst>
          </p:cNvPr>
          <p:cNvSpPr txBox="1">
            <a:spLocks/>
          </p:cNvSpPr>
          <p:nvPr/>
        </p:nvSpPr>
        <p:spPr bwMode="auto">
          <a:xfrm>
            <a:off x="0" y="863125"/>
            <a:ext cx="9144000" cy="86312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Bán hàng hóa đ</a:t>
            </a:r>
            <a:r>
              <a:rPr lang="vi-VN" sz="2000" i="1">
                <a:solidFill>
                  <a:schemeClr val="tx1"/>
                </a:solidFill>
              </a:rPr>
              <a:t>ơ</a:t>
            </a:r>
            <a:r>
              <a:rPr lang="en-US" sz="2000" i="1">
                <a:solidFill>
                  <a:schemeClr val="tx1"/>
                </a:solidFill>
              </a:rPr>
              <a:t>n ngay</a:t>
            </a:r>
          </a:p>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Xuất hàng kiêm hóa đ</a:t>
            </a:r>
            <a:r>
              <a:rPr lang="vi-VN" sz="2000" b="0" i="1">
                <a:solidFill>
                  <a:schemeClr val="tx1"/>
                </a:solidFill>
              </a:rPr>
              <a:t>ơ</a:t>
            </a:r>
            <a:r>
              <a:rPr lang="en-US" sz="2000" b="0" i="1">
                <a:solidFill>
                  <a:schemeClr val="tx1"/>
                </a:solidFill>
              </a:rPr>
              <a:t>n- Khách gửi hàng </a:t>
            </a:r>
            <a:r>
              <a:rPr lang="en-US" sz="2000" b="0">
                <a:solidFill>
                  <a:schemeClr val="tx1"/>
                </a:solidFill>
              </a:rPr>
              <a:t>(Tcode DOX)</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4" name="Picture 3">
            <a:extLst>
              <a:ext uri="{FF2B5EF4-FFF2-40B4-BE49-F238E27FC236}">
                <a16:creationId xmlns:a16="http://schemas.microsoft.com/office/drawing/2014/main" id="{BAC6553A-F742-4371-9BCF-282CE2BF4822}"/>
              </a:ext>
            </a:extLst>
          </p:cNvPr>
          <p:cNvPicPr>
            <a:picLocks noChangeAspect="1"/>
          </p:cNvPicPr>
          <p:nvPr/>
        </p:nvPicPr>
        <p:blipFill>
          <a:blip r:embed="rId2"/>
          <a:stretch>
            <a:fillRect/>
          </a:stretch>
        </p:blipFill>
        <p:spPr>
          <a:xfrm>
            <a:off x="0" y="1726249"/>
            <a:ext cx="7412182" cy="3583705"/>
          </a:xfrm>
          <a:prstGeom prst="rect">
            <a:avLst/>
          </a:prstGeom>
        </p:spPr>
      </p:pic>
      <p:pic>
        <p:nvPicPr>
          <p:cNvPr id="5" name="Picture 4">
            <a:extLst>
              <a:ext uri="{FF2B5EF4-FFF2-40B4-BE49-F238E27FC236}">
                <a16:creationId xmlns:a16="http://schemas.microsoft.com/office/drawing/2014/main" id="{F37418B6-D166-4F7D-A600-E25F1118F81F}"/>
              </a:ext>
            </a:extLst>
          </p:cNvPr>
          <p:cNvPicPr>
            <a:picLocks noChangeAspect="1"/>
          </p:cNvPicPr>
          <p:nvPr/>
        </p:nvPicPr>
        <p:blipFill>
          <a:blip r:embed="rId3"/>
          <a:stretch>
            <a:fillRect/>
          </a:stretch>
        </p:blipFill>
        <p:spPr>
          <a:xfrm>
            <a:off x="2691245" y="5259086"/>
            <a:ext cx="6452755" cy="1598913"/>
          </a:xfrm>
          <a:prstGeom prst="rect">
            <a:avLst/>
          </a:prstGeom>
        </p:spPr>
      </p:pic>
    </p:spTree>
    <p:extLst>
      <p:ext uri="{BB962C8B-B14F-4D97-AF65-F5344CB8AC3E}">
        <p14:creationId xmlns:p14="http://schemas.microsoft.com/office/powerpoint/2010/main" val="1493907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3. Xuất bán cho Khách</a:t>
            </a:r>
            <a:endParaRPr lang="en-US" dirty="0"/>
          </a:p>
        </p:txBody>
      </p:sp>
      <p:sp>
        <p:nvSpPr>
          <p:cNvPr id="7" name="Content Placeholder 1">
            <a:extLst>
              <a:ext uri="{FF2B5EF4-FFF2-40B4-BE49-F238E27FC236}">
                <a16:creationId xmlns:a16="http://schemas.microsoft.com/office/drawing/2014/main" id="{0BDE4A21-7BA4-43F9-B9D2-527377B45A39}"/>
              </a:ext>
            </a:extLst>
          </p:cNvPr>
          <p:cNvSpPr txBox="1">
            <a:spLocks/>
          </p:cNvSpPr>
          <p:nvPr/>
        </p:nvSpPr>
        <p:spPr bwMode="auto">
          <a:xfrm>
            <a:off x="0" y="863125"/>
            <a:ext cx="9144000" cy="86312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Bán hàng hóa đ</a:t>
            </a:r>
            <a:r>
              <a:rPr lang="vi-VN" sz="2000" i="1">
                <a:solidFill>
                  <a:schemeClr val="tx1"/>
                </a:solidFill>
              </a:rPr>
              <a:t>ơ</a:t>
            </a:r>
            <a:r>
              <a:rPr lang="en-US" sz="2000" i="1">
                <a:solidFill>
                  <a:schemeClr val="tx1"/>
                </a:solidFill>
              </a:rPr>
              <a:t>n tr</a:t>
            </a:r>
            <a:r>
              <a:rPr lang="vi-VN" sz="2000" i="1">
                <a:solidFill>
                  <a:schemeClr val="tx1"/>
                </a:solidFill>
              </a:rPr>
              <a:t>ư</a:t>
            </a:r>
            <a:r>
              <a:rPr lang="en-US" sz="2000" i="1">
                <a:solidFill>
                  <a:schemeClr val="tx1"/>
                </a:solidFill>
              </a:rPr>
              <a:t>ớc</a:t>
            </a:r>
          </a:p>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Xuất hóa đ</a:t>
            </a:r>
            <a:r>
              <a:rPr lang="vi-VN" sz="2000" b="0" i="1">
                <a:solidFill>
                  <a:schemeClr val="tx1"/>
                </a:solidFill>
              </a:rPr>
              <a:t>ơ</a:t>
            </a:r>
            <a:r>
              <a:rPr lang="en-US" sz="2000" b="0" i="1">
                <a:solidFill>
                  <a:schemeClr val="tx1"/>
                </a:solidFill>
              </a:rPr>
              <a:t>n tr</a:t>
            </a:r>
            <a:r>
              <a:rPr lang="vi-VN" sz="2000" b="0" i="1">
                <a:solidFill>
                  <a:schemeClr val="tx1"/>
                </a:solidFill>
              </a:rPr>
              <a:t>ư</a:t>
            </a:r>
            <a:r>
              <a:rPr lang="en-US" sz="2000" b="0" i="1">
                <a:solidFill>
                  <a:schemeClr val="tx1"/>
                </a:solidFill>
              </a:rPr>
              <a:t>ớc- Lấy hàng dần </a:t>
            </a:r>
            <a:r>
              <a:rPr lang="en-US" sz="2000" b="0">
                <a:solidFill>
                  <a:schemeClr val="tx1"/>
                </a:solidFill>
              </a:rPr>
              <a:t>(Tcode DXP)</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D406D05C-A4B6-4169-8F6C-EEE33B2B1172}"/>
              </a:ext>
            </a:extLst>
          </p:cNvPr>
          <p:cNvPicPr>
            <a:picLocks noChangeAspect="1"/>
          </p:cNvPicPr>
          <p:nvPr/>
        </p:nvPicPr>
        <p:blipFill>
          <a:blip r:embed="rId2"/>
          <a:stretch>
            <a:fillRect/>
          </a:stretch>
        </p:blipFill>
        <p:spPr>
          <a:xfrm>
            <a:off x="0" y="1908107"/>
            <a:ext cx="9144000" cy="4482658"/>
          </a:xfrm>
          <a:prstGeom prst="rect">
            <a:avLst/>
          </a:prstGeom>
        </p:spPr>
      </p:pic>
    </p:spTree>
    <p:extLst>
      <p:ext uri="{BB962C8B-B14F-4D97-AF65-F5344CB8AC3E}">
        <p14:creationId xmlns:p14="http://schemas.microsoft.com/office/powerpoint/2010/main" val="4025652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3. Xuất bán cho Khách</a:t>
            </a:r>
            <a:endParaRPr lang="en-US" dirty="0"/>
          </a:p>
        </p:txBody>
      </p:sp>
      <p:sp>
        <p:nvSpPr>
          <p:cNvPr id="7" name="Content Placeholder 1">
            <a:extLst>
              <a:ext uri="{FF2B5EF4-FFF2-40B4-BE49-F238E27FC236}">
                <a16:creationId xmlns:a16="http://schemas.microsoft.com/office/drawing/2014/main" id="{0BDE4A21-7BA4-43F9-B9D2-527377B45A39}"/>
              </a:ext>
            </a:extLst>
          </p:cNvPr>
          <p:cNvSpPr txBox="1">
            <a:spLocks/>
          </p:cNvSpPr>
          <p:nvPr/>
        </p:nvSpPr>
        <p:spPr bwMode="auto">
          <a:xfrm>
            <a:off x="0" y="863125"/>
            <a:ext cx="9144000" cy="86312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Bán hàng hóa đ</a:t>
            </a:r>
            <a:r>
              <a:rPr lang="vi-VN" sz="2000" i="1">
                <a:solidFill>
                  <a:schemeClr val="tx1"/>
                </a:solidFill>
              </a:rPr>
              <a:t>ơ</a:t>
            </a:r>
            <a:r>
              <a:rPr lang="en-US" sz="2000" i="1">
                <a:solidFill>
                  <a:schemeClr val="tx1"/>
                </a:solidFill>
              </a:rPr>
              <a:t>n tr</a:t>
            </a:r>
            <a:r>
              <a:rPr lang="vi-VN" sz="2000" i="1">
                <a:solidFill>
                  <a:schemeClr val="tx1"/>
                </a:solidFill>
              </a:rPr>
              <a:t>ư</a:t>
            </a:r>
            <a:r>
              <a:rPr lang="en-US" sz="2000" i="1">
                <a:solidFill>
                  <a:schemeClr val="tx1"/>
                </a:solidFill>
              </a:rPr>
              <a:t>ớc</a:t>
            </a:r>
          </a:p>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Lệnh xuất hàng </a:t>
            </a:r>
            <a:r>
              <a:rPr lang="en-US" sz="2000" b="0">
                <a:solidFill>
                  <a:schemeClr val="tx1"/>
                </a:solidFill>
              </a:rPr>
              <a:t>(Tcode SOA)</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3CBBD074-59DB-4858-9285-819A77CD6C39}"/>
              </a:ext>
            </a:extLst>
          </p:cNvPr>
          <p:cNvPicPr>
            <a:picLocks noChangeAspect="1"/>
          </p:cNvPicPr>
          <p:nvPr/>
        </p:nvPicPr>
        <p:blipFill>
          <a:blip r:embed="rId2"/>
          <a:stretch>
            <a:fillRect/>
          </a:stretch>
        </p:blipFill>
        <p:spPr>
          <a:xfrm>
            <a:off x="0" y="1959547"/>
            <a:ext cx="9144000" cy="1858252"/>
          </a:xfrm>
          <a:prstGeom prst="rect">
            <a:avLst/>
          </a:prstGeom>
        </p:spPr>
      </p:pic>
    </p:spTree>
    <p:extLst>
      <p:ext uri="{BB962C8B-B14F-4D97-AF65-F5344CB8AC3E}">
        <p14:creationId xmlns:p14="http://schemas.microsoft.com/office/powerpoint/2010/main" val="2203721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0" y="1"/>
            <a:ext cx="8462357" cy="863124"/>
          </a:xfrm>
        </p:spPr>
        <p:txBody>
          <a:bodyPr>
            <a:normAutofit/>
          </a:bodyPr>
          <a:lstStyle/>
          <a:p>
            <a:r>
              <a:rPr lang="en-US"/>
              <a:t>3. Xuất bán cho Khách</a:t>
            </a:r>
            <a:endParaRPr lang="en-US" dirty="0"/>
          </a:p>
        </p:txBody>
      </p:sp>
      <p:sp>
        <p:nvSpPr>
          <p:cNvPr id="7" name="Content Placeholder 1">
            <a:extLst>
              <a:ext uri="{FF2B5EF4-FFF2-40B4-BE49-F238E27FC236}">
                <a16:creationId xmlns:a16="http://schemas.microsoft.com/office/drawing/2014/main" id="{0BDE4A21-7BA4-43F9-B9D2-527377B45A39}"/>
              </a:ext>
            </a:extLst>
          </p:cNvPr>
          <p:cNvSpPr txBox="1">
            <a:spLocks/>
          </p:cNvSpPr>
          <p:nvPr/>
        </p:nvSpPr>
        <p:spPr bwMode="auto">
          <a:xfrm>
            <a:off x="8919" y="863124"/>
            <a:ext cx="9144000" cy="665341"/>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381000" lvl="1" indent="0" eaLnBrk="1" hangingPunct="1">
              <a:lnSpc>
                <a:spcPct val="130000"/>
              </a:lnSpc>
              <a:spcAft>
                <a:spcPts val="0"/>
              </a:spcAft>
              <a:buNone/>
              <a:defRPr/>
            </a:pPr>
            <a:r>
              <a:rPr lang="en-US" sz="2000" i="1">
                <a:solidFill>
                  <a:schemeClr val="tx1"/>
                </a:solidFill>
              </a:rPr>
              <a:t>Bán hàng hóa đ</a:t>
            </a:r>
            <a:r>
              <a:rPr lang="vi-VN" sz="2000" i="1">
                <a:solidFill>
                  <a:schemeClr val="tx1"/>
                </a:solidFill>
              </a:rPr>
              <a:t>ơ</a:t>
            </a:r>
            <a:r>
              <a:rPr lang="en-US" sz="2000" i="1">
                <a:solidFill>
                  <a:schemeClr val="tx1"/>
                </a:solidFill>
              </a:rPr>
              <a:t>n tr</a:t>
            </a:r>
            <a:r>
              <a:rPr lang="vi-VN" sz="2000" i="1">
                <a:solidFill>
                  <a:schemeClr val="tx1"/>
                </a:solidFill>
              </a:rPr>
              <a:t>ư</a:t>
            </a:r>
            <a:r>
              <a:rPr lang="en-US" sz="2000" i="1">
                <a:solidFill>
                  <a:schemeClr val="tx1"/>
                </a:solidFill>
              </a:rPr>
              <a:t>ớc</a:t>
            </a:r>
          </a:p>
          <a:p>
            <a:pPr lvl="1" eaLnBrk="1" hangingPunct="1">
              <a:lnSpc>
                <a:spcPct val="130000"/>
              </a:lnSpc>
              <a:spcAft>
                <a:spcPts val="0"/>
              </a:spcAft>
              <a:buFontTx/>
              <a:buChar char="-"/>
              <a:defRPr/>
            </a:pPr>
            <a:r>
              <a:rPr lang="vi-VN" sz="2000" b="0">
                <a:solidFill>
                  <a:schemeClr val="tx1"/>
                </a:solidFill>
              </a:rPr>
              <a:t>Logistics/</a:t>
            </a:r>
            <a:r>
              <a:rPr lang="en-US" sz="2000" b="0">
                <a:solidFill>
                  <a:schemeClr val="tx1"/>
                </a:solidFill>
              </a:rPr>
              <a:t>Bán hàng</a:t>
            </a:r>
            <a:r>
              <a:rPr lang="vi-VN" sz="2000" b="0">
                <a:solidFill>
                  <a:schemeClr val="tx1"/>
                </a:solidFill>
              </a:rPr>
              <a:t>/</a:t>
            </a:r>
            <a:r>
              <a:rPr lang="en-US" sz="2000" b="0" i="1">
                <a:solidFill>
                  <a:schemeClr val="tx1"/>
                </a:solidFill>
              </a:rPr>
              <a:t>Chứng từ xuất hàng dần </a:t>
            </a:r>
            <a:r>
              <a:rPr lang="en-US" sz="2000" b="0">
                <a:solidFill>
                  <a:schemeClr val="tx1"/>
                </a:solidFill>
              </a:rPr>
              <a:t>(Tcode DOP)</a:t>
            </a:r>
          </a:p>
          <a:p>
            <a:pPr marL="112713" indent="0" algn="just">
              <a:lnSpc>
                <a:spcPct val="120000"/>
              </a:lnSpc>
              <a:spcBef>
                <a:spcPts val="0"/>
              </a:spcBef>
              <a:spcAft>
                <a:spcPts val="0"/>
              </a:spcAft>
              <a:buFont typeface="+mj-lt"/>
              <a:buAutoNum type="arabicPeriod"/>
              <a:defRPr/>
            </a:pPr>
            <a:endParaRPr lang="en-US" sz="2000" b="0" kern="0" dirty="0">
              <a:solidFill>
                <a:schemeClr val="tx1"/>
              </a:solidFill>
            </a:endParaRPr>
          </a:p>
        </p:txBody>
      </p:sp>
      <p:pic>
        <p:nvPicPr>
          <p:cNvPr id="3" name="Picture 2">
            <a:extLst>
              <a:ext uri="{FF2B5EF4-FFF2-40B4-BE49-F238E27FC236}">
                <a16:creationId xmlns:a16="http://schemas.microsoft.com/office/drawing/2014/main" id="{7B15A56B-7038-483D-B149-4239114AC1D7}"/>
              </a:ext>
            </a:extLst>
          </p:cNvPr>
          <p:cNvPicPr>
            <a:picLocks noChangeAspect="1"/>
          </p:cNvPicPr>
          <p:nvPr/>
        </p:nvPicPr>
        <p:blipFill>
          <a:blip r:embed="rId2"/>
          <a:stretch>
            <a:fillRect/>
          </a:stretch>
        </p:blipFill>
        <p:spPr>
          <a:xfrm>
            <a:off x="1219200" y="1720866"/>
            <a:ext cx="7118466" cy="4707795"/>
          </a:xfrm>
          <a:prstGeom prst="rect">
            <a:avLst/>
          </a:prstGeom>
        </p:spPr>
      </p:pic>
    </p:spTree>
    <p:extLst>
      <p:ext uri="{BB962C8B-B14F-4D97-AF65-F5344CB8AC3E}">
        <p14:creationId xmlns:p14="http://schemas.microsoft.com/office/powerpoint/2010/main" val="1523547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1" y="748145"/>
            <a:ext cx="9144001" cy="568036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20000"/>
              </a:lnSpc>
              <a:spcBef>
                <a:spcPts val="0"/>
              </a:spcBef>
              <a:spcAft>
                <a:spcPts val="0"/>
              </a:spcAft>
              <a:buFont typeface="Wingdings" panose="05000000000000000000" pitchFamily="2" charset="2"/>
              <a:buChar char="ü"/>
              <a:defRPr/>
            </a:pPr>
            <a:r>
              <a:rPr lang="en-US" sz="1800" i="1" u="sng">
                <a:solidFill>
                  <a:schemeClr val="tx1"/>
                </a:solidFill>
              </a:rPr>
              <a:t>Mục đích</a:t>
            </a:r>
            <a:endParaRPr lang="en-US" sz="1800" b="0" i="1" u="sng">
              <a:solidFill>
                <a:schemeClr val="tx1"/>
              </a:solidFill>
            </a:endParaRPr>
          </a:p>
          <a:p>
            <a:pPr>
              <a:lnSpc>
                <a:spcPct val="120000"/>
              </a:lnSpc>
              <a:spcBef>
                <a:spcPts val="0"/>
              </a:spcBef>
              <a:spcAft>
                <a:spcPts val="0"/>
              </a:spcAft>
            </a:pPr>
            <a:r>
              <a:rPr lang="en-US" sz="1800" b="0"/>
              <a:t>- 	 </a:t>
            </a:r>
            <a:r>
              <a:rPr lang="en-US" sz="2000" b="0"/>
              <a:t>Quy trình dùng để điều chỉnh những hóa đơn đã xuất cho Chi nhánh/Khách/Công ty con trực thuộc (gọi chung là Khách hàng) khi có sự sai sót cần điều chỉnh lại. Cho phép điều chỉnh thông tin Khách hàng, Giá bán, Số tiền</a:t>
            </a:r>
          </a:p>
          <a:p>
            <a:pPr marL="858838" lvl="1" indent="-477838" eaLnBrk="1" hangingPunct="1">
              <a:lnSpc>
                <a:spcPct val="120000"/>
              </a:lnSpc>
              <a:spcBef>
                <a:spcPts val="0"/>
              </a:spcBef>
              <a:spcAft>
                <a:spcPts val="0"/>
              </a:spcAft>
              <a:buFont typeface="Wingdings" panose="05000000000000000000" pitchFamily="2" charset="2"/>
              <a:buChar char="ü"/>
              <a:defRPr/>
            </a:pPr>
            <a:r>
              <a:rPr lang="en-US" sz="1800" i="1" u="sng">
                <a:solidFill>
                  <a:schemeClr val="tx1"/>
                </a:solidFill>
              </a:rPr>
              <a:t>Điều kiện thực hiện</a:t>
            </a:r>
          </a:p>
          <a:p>
            <a:pPr lvl="1" eaLnBrk="1" hangingPunct="1">
              <a:lnSpc>
                <a:spcPct val="120000"/>
              </a:lnSpc>
              <a:spcBef>
                <a:spcPts val="0"/>
              </a:spcBef>
              <a:spcAft>
                <a:spcPts val="0"/>
              </a:spcAft>
              <a:buFontTx/>
              <a:buChar char="-"/>
              <a:defRPr/>
            </a:pPr>
            <a:r>
              <a:rPr lang="en-US" sz="1800" b="0">
                <a:solidFill>
                  <a:schemeClr val="tx1"/>
                </a:solidFill>
              </a:rPr>
              <a:t>Đã tồn tại các hóa đ</a:t>
            </a:r>
            <a:r>
              <a:rPr lang="vi-VN" sz="1800" b="0">
                <a:solidFill>
                  <a:schemeClr val="tx1"/>
                </a:solidFill>
              </a:rPr>
              <a:t>ơ</a:t>
            </a:r>
            <a:r>
              <a:rPr lang="en-US" sz="1800" b="0">
                <a:solidFill>
                  <a:schemeClr val="tx1"/>
                </a:solidFill>
              </a:rPr>
              <a:t>n đã xuất trước đó</a:t>
            </a:r>
          </a:p>
          <a:p>
            <a:pPr marL="914400" lvl="1" indent="-533400" eaLnBrk="1" hangingPunct="1">
              <a:lnSpc>
                <a:spcPct val="120000"/>
              </a:lnSpc>
              <a:spcBef>
                <a:spcPts val="0"/>
              </a:spcBef>
              <a:spcAft>
                <a:spcPts val="0"/>
              </a:spcAft>
              <a:buFont typeface="Wingdings" panose="05000000000000000000" pitchFamily="2" charset="2"/>
              <a:buChar char="ü"/>
              <a:defRPr/>
            </a:pPr>
            <a:r>
              <a:rPr lang="en-US" sz="1800" i="1" u="sng">
                <a:solidFill>
                  <a:schemeClr val="tx1"/>
                </a:solidFill>
              </a:rPr>
              <a:t>Các b</a:t>
            </a:r>
            <a:r>
              <a:rPr lang="vi-VN" sz="1800" i="1" u="sng">
                <a:solidFill>
                  <a:schemeClr val="tx1"/>
                </a:solidFill>
              </a:rPr>
              <a:t>ư</a:t>
            </a:r>
            <a:r>
              <a:rPr lang="en-US" sz="1800" i="1" u="sng">
                <a:solidFill>
                  <a:schemeClr val="tx1"/>
                </a:solidFill>
              </a:rPr>
              <a:t>ớc thực hiện</a:t>
            </a:r>
          </a:p>
          <a:p>
            <a:pPr marL="381000" lvl="1" indent="0" eaLnBrk="1" hangingPunct="1">
              <a:lnSpc>
                <a:spcPct val="120000"/>
              </a:lnSpc>
              <a:spcBef>
                <a:spcPts val="0"/>
              </a:spcBef>
              <a:spcAft>
                <a:spcPts val="0"/>
              </a:spcAft>
              <a:buNone/>
              <a:defRPr/>
            </a:pPr>
            <a:r>
              <a:rPr lang="en-US" sz="1800" i="1">
                <a:solidFill>
                  <a:schemeClr val="tx1"/>
                </a:solidFill>
              </a:rPr>
              <a:t>Đ</a:t>
            </a:r>
            <a:r>
              <a:rPr lang="vi-VN" sz="1800" i="1">
                <a:solidFill>
                  <a:schemeClr val="tx1"/>
                </a:solidFill>
              </a:rPr>
              <a:t>ư</a:t>
            </a:r>
            <a:r>
              <a:rPr lang="en-US" sz="1800" i="1">
                <a:solidFill>
                  <a:schemeClr val="tx1"/>
                </a:solidFill>
              </a:rPr>
              <a:t>ờng dẫn: </a:t>
            </a:r>
            <a:r>
              <a:rPr lang="vi-VN" sz="1800" b="0">
                <a:solidFill>
                  <a:schemeClr val="tx1"/>
                </a:solidFill>
              </a:rPr>
              <a:t>Logistics/</a:t>
            </a:r>
            <a:r>
              <a:rPr lang="en-US" sz="1800" b="0">
                <a:solidFill>
                  <a:schemeClr val="tx1"/>
                </a:solidFill>
              </a:rPr>
              <a:t>Bán hàng</a:t>
            </a:r>
            <a:endParaRPr lang="en-US" sz="1800" i="1" u="sng">
              <a:solidFill>
                <a:schemeClr val="tx1"/>
              </a:solidFill>
            </a:endParaRPr>
          </a:p>
          <a:p>
            <a:pPr lvl="1" eaLnBrk="1" hangingPunct="1">
              <a:lnSpc>
                <a:spcPct val="120000"/>
              </a:lnSpc>
              <a:spcBef>
                <a:spcPts val="0"/>
              </a:spcBef>
              <a:spcAft>
                <a:spcPts val="0"/>
              </a:spcAft>
              <a:buFontTx/>
              <a:buChar char="-"/>
              <a:defRPr/>
            </a:pPr>
            <a:r>
              <a:rPr lang="en-US" sz="1800" b="0" kern="0">
                <a:solidFill>
                  <a:schemeClr val="tx1"/>
                </a:solidFill>
              </a:rPr>
              <a:t>Xuất hóa đ</a:t>
            </a:r>
            <a:r>
              <a:rPr lang="vi-VN" sz="1800" b="0" kern="0">
                <a:solidFill>
                  <a:schemeClr val="tx1"/>
                </a:solidFill>
              </a:rPr>
              <a:t>ơ</a:t>
            </a:r>
            <a:r>
              <a:rPr lang="en-US" sz="1800" b="0" kern="0">
                <a:solidFill>
                  <a:schemeClr val="tx1"/>
                </a:solidFill>
              </a:rPr>
              <a:t>n điều chỉnh (AXJ)</a:t>
            </a:r>
          </a:p>
        </p:txBody>
      </p:sp>
      <p:sp>
        <p:nvSpPr>
          <p:cNvPr id="6" name="Title 1">
            <a:extLst>
              <a:ext uri="{FF2B5EF4-FFF2-40B4-BE49-F238E27FC236}">
                <a16:creationId xmlns:a16="http://schemas.microsoft.com/office/drawing/2014/main" id="{33ED643D-CB48-4A78-8748-F93238DDBAA7}"/>
              </a:ext>
            </a:extLst>
          </p:cNvPr>
          <p:cNvSpPr txBox="1">
            <a:spLocks/>
          </p:cNvSpPr>
          <p:nvPr/>
        </p:nvSpPr>
        <p:spPr>
          <a:xfrm>
            <a:off x="0" y="1"/>
            <a:ext cx="7439891" cy="863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Times New Roman" panose="02020603050405020304" pitchFamily="18" charset="0"/>
                <a:ea typeface="+mj-ea"/>
                <a:cs typeface="Times New Roman" panose="02020603050405020304" pitchFamily="18" charset="0"/>
              </a:defRPr>
            </a:lvl1pPr>
          </a:lstStyle>
          <a:p>
            <a:r>
              <a:rPr lang="en-US" sz="2800"/>
              <a:t>4. Điều chỉnh hóa đ</a:t>
            </a:r>
            <a:r>
              <a:rPr lang="vi-VN" sz="2800"/>
              <a:t>ơ</a:t>
            </a:r>
            <a:r>
              <a:rPr lang="en-US" sz="2800"/>
              <a:t>n </a:t>
            </a:r>
            <a:endParaRPr lang="en-US" sz="2800" dirty="0"/>
          </a:p>
        </p:txBody>
      </p:sp>
    </p:spTree>
    <p:extLst>
      <p:ext uri="{BB962C8B-B14F-4D97-AF65-F5344CB8AC3E}">
        <p14:creationId xmlns:p14="http://schemas.microsoft.com/office/powerpoint/2010/main" val="4265887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1"/>
            <a:ext cx="6686429" cy="830509"/>
          </a:xfrm>
        </p:spPr>
        <p:txBody>
          <a:bodyPr>
            <a:normAutofit/>
          </a:bodyPr>
          <a:lstStyle/>
          <a:p>
            <a:r>
              <a:rPr lang="en-US"/>
              <a:t>HỆ THỐNG BÁO CÁO</a:t>
            </a:r>
            <a:endParaRPr lang="en-US" dirty="0"/>
          </a:p>
        </p:txBody>
      </p:sp>
      <p:sp>
        <p:nvSpPr>
          <p:cNvPr id="6" name="Content Placeholder 1">
            <a:extLst>
              <a:ext uri="{FF2B5EF4-FFF2-40B4-BE49-F238E27FC236}">
                <a16:creationId xmlns:a16="http://schemas.microsoft.com/office/drawing/2014/main" id="{3E2E5F5A-579F-4EB2-A418-5CF395886EF7}"/>
              </a:ext>
            </a:extLst>
          </p:cNvPr>
          <p:cNvSpPr txBox="1">
            <a:spLocks/>
          </p:cNvSpPr>
          <p:nvPr/>
        </p:nvSpPr>
        <p:spPr bwMode="auto">
          <a:xfrm>
            <a:off x="414067" y="830510"/>
            <a:ext cx="8099571" cy="5514872"/>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581025" lvl="2" indent="333375" algn="just">
              <a:lnSpc>
                <a:spcPct val="120000"/>
              </a:lnSpc>
              <a:spcBef>
                <a:spcPts val="0"/>
              </a:spcBef>
              <a:spcAft>
                <a:spcPts val="0"/>
              </a:spcAft>
              <a:buClrTx/>
              <a:buSzPct val="110000"/>
              <a:buFont typeface="Wingdings" pitchFamily="2" charset="2"/>
              <a:buAutoNum type="arabicPeriod"/>
              <a:defRPr/>
            </a:pPr>
            <a:r>
              <a:rPr lang="en-US" kern="0">
                <a:solidFill>
                  <a:schemeClr val="tx1"/>
                </a:solidFill>
              </a:rPr>
              <a:t>Thao tác với báo cáo</a:t>
            </a:r>
          </a:p>
          <a:p>
            <a:pPr marL="581025" lvl="2" indent="333375" algn="just">
              <a:lnSpc>
                <a:spcPct val="120000"/>
              </a:lnSpc>
              <a:spcBef>
                <a:spcPts val="0"/>
              </a:spcBef>
              <a:spcAft>
                <a:spcPts val="0"/>
              </a:spcAft>
              <a:buClrTx/>
              <a:buSzPct val="110000"/>
              <a:buFont typeface="Wingdings" pitchFamily="2" charset="2"/>
              <a:buAutoNum type="arabicPeriod"/>
              <a:defRPr/>
            </a:pPr>
            <a:r>
              <a:rPr lang="en-US" kern="0">
                <a:solidFill>
                  <a:schemeClr val="tx1"/>
                </a:solidFill>
              </a:rPr>
              <a:t>Các nhóm báo cáo</a:t>
            </a:r>
          </a:p>
        </p:txBody>
      </p:sp>
    </p:spTree>
    <p:extLst>
      <p:ext uri="{BB962C8B-B14F-4D97-AF65-F5344CB8AC3E}">
        <p14:creationId xmlns:p14="http://schemas.microsoft.com/office/powerpoint/2010/main" val="1715280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E6CB1CC-6A2E-4E65-A9B7-E2321EAE5754}"/>
              </a:ext>
            </a:extLst>
          </p:cNvPr>
          <p:cNvSpPr>
            <a:spLocks noGrp="1"/>
          </p:cNvSpPr>
          <p:nvPr>
            <p:ph type="title"/>
          </p:nvPr>
        </p:nvSpPr>
        <p:spPr>
          <a:xfrm>
            <a:off x="120769" y="1"/>
            <a:ext cx="6686429" cy="830509"/>
          </a:xfrm>
        </p:spPr>
        <p:txBody>
          <a:bodyPr/>
          <a:lstStyle/>
          <a:p>
            <a:r>
              <a:rPr lang="en-US"/>
              <a:t>TỔNG QUAN</a:t>
            </a:r>
            <a:endParaRPr lang="en-US" dirty="0"/>
          </a:p>
        </p:txBody>
      </p:sp>
      <p:sp>
        <p:nvSpPr>
          <p:cNvPr id="6" name="Content Placeholder 1">
            <a:extLst>
              <a:ext uri="{FF2B5EF4-FFF2-40B4-BE49-F238E27FC236}">
                <a16:creationId xmlns:a16="http://schemas.microsoft.com/office/drawing/2014/main" id="{3E2E5F5A-579F-4EB2-A418-5CF395886EF7}"/>
              </a:ext>
            </a:extLst>
          </p:cNvPr>
          <p:cNvSpPr txBox="1">
            <a:spLocks/>
          </p:cNvSpPr>
          <p:nvPr/>
        </p:nvSpPr>
        <p:spPr bwMode="auto">
          <a:xfrm>
            <a:off x="414067" y="858220"/>
            <a:ext cx="8099571" cy="5514872"/>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581025" lvl="2" indent="333375" algn="just">
              <a:lnSpc>
                <a:spcPct val="150000"/>
              </a:lnSpc>
              <a:spcBef>
                <a:spcPts val="0"/>
              </a:spcBef>
              <a:spcAft>
                <a:spcPts val="0"/>
              </a:spcAft>
              <a:buClrTx/>
              <a:buSzPct val="110000"/>
              <a:buFont typeface="Wingdings" pitchFamily="2" charset="2"/>
              <a:buAutoNum type="arabicPeriod"/>
              <a:defRPr/>
            </a:pPr>
            <a:r>
              <a:rPr lang="en-US" kern="0">
                <a:solidFill>
                  <a:schemeClr val="tx1"/>
                </a:solidFill>
              </a:rPr>
              <a:t>Mô hình tổ chức</a:t>
            </a:r>
          </a:p>
          <a:p>
            <a:pPr marL="581025" lvl="2" indent="333375" algn="just">
              <a:lnSpc>
                <a:spcPct val="150000"/>
              </a:lnSpc>
              <a:spcBef>
                <a:spcPts val="0"/>
              </a:spcBef>
              <a:spcAft>
                <a:spcPts val="0"/>
              </a:spcAft>
              <a:buClrTx/>
              <a:buSzPct val="110000"/>
              <a:buFont typeface="Wingdings" pitchFamily="2" charset="2"/>
              <a:buAutoNum type="arabicPeriod"/>
              <a:defRPr/>
            </a:pPr>
            <a:r>
              <a:rPr lang="en-US" kern="0">
                <a:solidFill>
                  <a:schemeClr val="tx1"/>
                </a:solidFill>
              </a:rPr>
              <a:t>Một số khái niệm th</a:t>
            </a:r>
            <a:r>
              <a:rPr lang="vi-VN" kern="0">
                <a:solidFill>
                  <a:schemeClr val="tx1"/>
                </a:solidFill>
              </a:rPr>
              <a:t>ư</a:t>
            </a:r>
            <a:r>
              <a:rPr lang="en-US" kern="0">
                <a:solidFill>
                  <a:schemeClr val="tx1"/>
                </a:solidFill>
              </a:rPr>
              <a:t>ờng dùng</a:t>
            </a:r>
            <a:endParaRPr lang="en-US" kern="0" dirty="0">
              <a:solidFill>
                <a:schemeClr val="tx1"/>
              </a:solidFill>
            </a:endParaRPr>
          </a:p>
          <a:p>
            <a:pPr marL="581025" lvl="2" indent="333375" algn="just">
              <a:lnSpc>
                <a:spcPct val="150000"/>
              </a:lnSpc>
              <a:spcBef>
                <a:spcPts val="0"/>
              </a:spcBef>
              <a:spcAft>
                <a:spcPts val="0"/>
              </a:spcAft>
              <a:buClrTx/>
              <a:buSzPct val="110000"/>
              <a:buFont typeface="Wingdings" pitchFamily="2" charset="2"/>
              <a:buAutoNum type="arabicPeriod"/>
              <a:defRPr/>
            </a:pPr>
            <a:r>
              <a:rPr lang="en-US" kern="0">
                <a:solidFill>
                  <a:schemeClr val="tx1"/>
                </a:solidFill>
              </a:rPr>
              <a:t>Luồng vận động hàng hóa</a:t>
            </a:r>
            <a:endParaRPr lang="en-US" kern="0" dirty="0">
              <a:solidFill>
                <a:schemeClr val="tx1"/>
              </a:solidFill>
            </a:endParaRPr>
          </a:p>
          <a:p>
            <a:pPr marL="581025" lvl="2" indent="333375" algn="just">
              <a:lnSpc>
                <a:spcPct val="150000"/>
              </a:lnSpc>
              <a:spcBef>
                <a:spcPts val="0"/>
              </a:spcBef>
              <a:spcAft>
                <a:spcPts val="0"/>
              </a:spcAft>
              <a:buClrTx/>
              <a:buSzPct val="110000"/>
              <a:buFont typeface="Wingdings" pitchFamily="2" charset="2"/>
              <a:buAutoNum type="arabicPeriod"/>
              <a:defRPr/>
            </a:pPr>
            <a:r>
              <a:rPr lang="en-US" kern="0">
                <a:solidFill>
                  <a:schemeClr val="tx1"/>
                </a:solidFill>
              </a:rPr>
              <a:t>Các danh mục</a:t>
            </a:r>
          </a:p>
          <a:p>
            <a:pPr marL="581025" lvl="2" indent="333375" algn="just">
              <a:lnSpc>
                <a:spcPct val="150000"/>
              </a:lnSpc>
              <a:spcBef>
                <a:spcPts val="0"/>
              </a:spcBef>
              <a:spcAft>
                <a:spcPts val="0"/>
              </a:spcAft>
              <a:buClrTx/>
              <a:buSzPct val="110000"/>
              <a:buFont typeface="Wingdings" pitchFamily="2" charset="2"/>
              <a:buAutoNum type="arabicPeriod"/>
              <a:defRPr/>
            </a:pPr>
            <a:r>
              <a:rPr lang="en-US" kern="0">
                <a:solidFill>
                  <a:schemeClr val="tx1"/>
                </a:solidFill>
              </a:rPr>
              <a:t>Một số thao tác chung</a:t>
            </a:r>
            <a:endParaRPr lang="en-US" kern="0" dirty="0">
              <a:solidFill>
                <a:schemeClr val="tx1"/>
              </a:solidFill>
            </a:endParaRPr>
          </a:p>
          <a:p>
            <a:pPr marL="112713" indent="0" algn="just">
              <a:lnSpc>
                <a:spcPct val="120000"/>
              </a:lnSpc>
              <a:spcBef>
                <a:spcPts val="0"/>
              </a:spcBef>
              <a:spcAft>
                <a:spcPts val="0"/>
              </a:spcAft>
              <a:buClrTx/>
              <a:buNone/>
              <a:defRPr/>
            </a:pPr>
            <a:endParaRPr lang="en-US" kern="0" dirty="0"/>
          </a:p>
        </p:txBody>
      </p:sp>
    </p:spTree>
    <p:extLst>
      <p:ext uri="{BB962C8B-B14F-4D97-AF65-F5344CB8AC3E}">
        <p14:creationId xmlns:p14="http://schemas.microsoft.com/office/powerpoint/2010/main" val="1769916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a:xfrm>
            <a:off x="182879" y="1"/>
            <a:ext cx="7755776" cy="863124"/>
          </a:xfrm>
        </p:spPr>
        <p:txBody>
          <a:bodyPr>
            <a:normAutofit/>
          </a:bodyPr>
          <a:lstStyle/>
          <a:p>
            <a:r>
              <a:rPr lang="en-US"/>
              <a:t>1. Thao tác với báo cáo</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9144000" cy="5565384"/>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Mục đích</a:t>
            </a:r>
            <a:endParaRPr lang="en-US" sz="2000" b="0" i="1" u="sng">
              <a:solidFill>
                <a:schemeClr val="tx1"/>
              </a:solidFill>
            </a:endParaRPr>
          </a:p>
          <a:p>
            <a:r>
              <a:rPr lang="en-US" sz="2000" b="0">
                <a:solidFill>
                  <a:schemeClr val="tx1"/>
                </a:solidFill>
              </a:rPr>
              <a:t>    - Xem báo cáo kết quả đầu ra phù hợp</a:t>
            </a:r>
            <a:endParaRPr lang="en-US" sz="2000" b="0"/>
          </a:p>
          <a:p>
            <a:pPr marL="858838" lvl="1" indent="-477838" eaLnBrk="1" hangingPunct="1">
              <a:lnSpc>
                <a:spcPct val="130000"/>
              </a:lnSpc>
              <a:spcAft>
                <a:spcPts val="0"/>
              </a:spcAft>
              <a:buFont typeface="Wingdings" panose="05000000000000000000" pitchFamily="2" charset="2"/>
              <a:buChar char="ü"/>
              <a:defRPr/>
            </a:pPr>
            <a:r>
              <a:rPr lang="en-US" sz="2000" i="1" u="sng">
                <a:solidFill>
                  <a:schemeClr val="tx1"/>
                </a:solidFill>
              </a:rPr>
              <a:t>Điều kiện thực hiện</a:t>
            </a:r>
          </a:p>
          <a:p>
            <a:pPr lvl="1" eaLnBrk="1" hangingPunct="1">
              <a:lnSpc>
                <a:spcPct val="130000"/>
              </a:lnSpc>
              <a:spcAft>
                <a:spcPts val="0"/>
              </a:spcAft>
              <a:buFontTx/>
              <a:buChar char="-"/>
              <a:defRPr/>
            </a:pPr>
            <a:r>
              <a:rPr lang="en-US" sz="2000" b="0">
                <a:solidFill>
                  <a:schemeClr val="tx1"/>
                </a:solidFill>
              </a:rPr>
              <a:t>Chọn báo cáo phù hợp v</a:t>
            </a:r>
            <a:r>
              <a:rPr lang="vi-VN" sz="2000" b="0">
                <a:solidFill>
                  <a:schemeClr val="tx1"/>
                </a:solidFill>
              </a:rPr>
              <a:t>ơ</a:t>
            </a:r>
            <a:r>
              <a:rPr lang="en-US" sz="2000" b="0">
                <a:solidFill>
                  <a:schemeClr val="tx1"/>
                </a:solidFill>
              </a:rPr>
              <a:t>́i dữ liệu đầu vào</a:t>
            </a:r>
          </a:p>
          <a:p>
            <a:pPr marL="914400" lvl="1" indent="-533400" eaLnBrk="1" hangingPunct="1">
              <a:lnSpc>
                <a:spcPct val="130000"/>
              </a:lnSpc>
              <a:spcAft>
                <a:spcPts val="0"/>
              </a:spcAft>
              <a:buFont typeface="Wingdings" panose="05000000000000000000" pitchFamily="2" charset="2"/>
              <a:buChar char="ü"/>
              <a:defRPr/>
            </a:pPr>
            <a:r>
              <a:rPr lang="en-US" sz="2000" i="1" u="sng">
                <a:solidFill>
                  <a:schemeClr val="tx1"/>
                </a:solidFill>
              </a:rPr>
              <a:t>Các b</a:t>
            </a:r>
            <a:r>
              <a:rPr lang="vi-VN" sz="2000" i="1" u="sng">
                <a:solidFill>
                  <a:schemeClr val="tx1"/>
                </a:solidFill>
              </a:rPr>
              <a:t>ư</a:t>
            </a:r>
            <a:r>
              <a:rPr lang="en-US" sz="2000" i="1" u="sng">
                <a:solidFill>
                  <a:schemeClr val="tx1"/>
                </a:solidFill>
              </a:rPr>
              <a:t>ớc thực hiện</a:t>
            </a:r>
          </a:p>
          <a:p>
            <a:pPr lvl="1" eaLnBrk="1" hangingPunct="1">
              <a:lnSpc>
                <a:spcPct val="130000"/>
              </a:lnSpc>
              <a:spcAft>
                <a:spcPts val="0"/>
              </a:spcAft>
              <a:buFontTx/>
              <a:buChar char="-"/>
              <a:defRPr/>
            </a:pPr>
            <a:r>
              <a:rPr lang="en-US" sz="2000" b="0">
                <a:solidFill>
                  <a:schemeClr val="tx1"/>
                </a:solidFill>
              </a:rPr>
              <a:t>B1: Chọn các thông số báo cáo phù hợp</a:t>
            </a:r>
          </a:p>
          <a:p>
            <a:pPr lvl="1" eaLnBrk="1" hangingPunct="1">
              <a:lnSpc>
                <a:spcPct val="130000"/>
              </a:lnSpc>
              <a:spcAft>
                <a:spcPts val="0"/>
              </a:spcAft>
              <a:buFontTx/>
              <a:buChar char="-"/>
              <a:defRPr/>
            </a:pPr>
            <a:r>
              <a:rPr lang="en-US" sz="2000" b="0" kern="0">
                <a:solidFill>
                  <a:schemeClr val="tx1"/>
                </a:solidFill>
              </a:rPr>
              <a:t>B2: Chọn đầu ra cho báo cáo</a:t>
            </a:r>
          </a:p>
          <a:p>
            <a:pPr lvl="1" eaLnBrk="1" hangingPunct="1">
              <a:lnSpc>
                <a:spcPct val="130000"/>
              </a:lnSpc>
              <a:spcAft>
                <a:spcPts val="0"/>
              </a:spcAft>
              <a:buFontTx/>
              <a:buChar char="-"/>
              <a:defRPr/>
            </a:pPr>
            <a:r>
              <a:rPr lang="en-US" sz="2000" b="0" kern="0">
                <a:solidFill>
                  <a:schemeClr val="tx1"/>
                </a:solidFill>
              </a:rPr>
              <a:t>B3: Chạy báo cáo</a:t>
            </a:r>
            <a:endParaRPr lang="en-US" sz="2000" b="0" kern="0" dirty="0">
              <a:solidFill>
                <a:schemeClr val="tx1"/>
              </a:solidFill>
            </a:endParaRPr>
          </a:p>
        </p:txBody>
      </p:sp>
    </p:spTree>
    <p:extLst>
      <p:ext uri="{BB962C8B-B14F-4D97-AF65-F5344CB8AC3E}">
        <p14:creationId xmlns:p14="http://schemas.microsoft.com/office/powerpoint/2010/main" val="2997280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p:txBody>
          <a:bodyPr>
            <a:normAutofit/>
          </a:bodyPr>
          <a:lstStyle/>
          <a:p>
            <a:r>
              <a:rPr lang="en-US"/>
              <a:t>2. Các nhóm báo cáo cơ bản</a:t>
            </a:r>
            <a:endParaRPr lang="en-US" dirty="0"/>
          </a:p>
        </p:txBody>
      </p:sp>
      <p:sp>
        <p:nvSpPr>
          <p:cNvPr id="4" name="Content Placeholder 2">
            <a:extLst>
              <a:ext uri="{FF2B5EF4-FFF2-40B4-BE49-F238E27FC236}">
                <a16:creationId xmlns:a16="http://schemas.microsoft.com/office/drawing/2014/main" id="{7C441A3F-93BF-4E13-B205-6E8653EEFC0C}"/>
              </a:ext>
            </a:extLst>
          </p:cNvPr>
          <p:cNvSpPr>
            <a:spLocks noGrp="1"/>
          </p:cNvSpPr>
          <p:nvPr>
            <p:ph idx="1"/>
          </p:nvPr>
        </p:nvSpPr>
        <p:spPr bwMode="auto">
          <a:xfrm>
            <a:off x="182878" y="835415"/>
            <a:ext cx="8961121" cy="5579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457200" indent="-457200" algn="just" eaLnBrk="1" hangingPunct="1">
              <a:lnSpc>
                <a:spcPct val="130000"/>
              </a:lnSpc>
              <a:spcBef>
                <a:spcPts val="300"/>
              </a:spcBef>
              <a:spcAft>
                <a:spcPts val="300"/>
              </a:spcAft>
              <a:buFont typeface="Wingdings" panose="05000000000000000000" pitchFamily="2" charset="2"/>
              <a:buChar char="ü"/>
            </a:pPr>
            <a:r>
              <a:rPr lang="en-US" altLang="en-US" sz="2200">
                <a:ea typeface="ＭＳ Ｐゴシック" panose="020B0600070205080204" pitchFamily="34" charset="-128"/>
              </a:rPr>
              <a:t>Nhóm Quản lý Kho</a:t>
            </a:r>
          </a:p>
          <a:p>
            <a:pPr algn="just">
              <a:lnSpc>
                <a:spcPct val="130000"/>
              </a:lnSpc>
              <a:spcBef>
                <a:spcPts val="300"/>
              </a:spcBef>
              <a:spcAft>
                <a:spcPts val="300"/>
              </a:spcAft>
              <a:buFont typeface="Wingdings" panose="05000000000000000000" pitchFamily="2" charset="2"/>
              <a:buChar char="§"/>
            </a:pPr>
            <a:r>
              <a:rPr lang="en-US" altLang="en-US" sz="2200" b="0"/>
              <a:t>Nhập – Xuất – Tồn</a:t>
            </a:r>
          </a:p>
          <a:p>
            <a:pPr algn="just">
              <a:lnSpc>
                <a:spcPct val="130000"/>
              </a:lnSpc>
              <a:spcBef>
                <a:spcPts val="300"/>
              </a:spcBef>
              <a:spcAft>
                <a:spcPts val="300"/>
              </a:spcAft>
              <a:buFont typeface="Wingdings" panose="05000000000000000000" pitchFamily="2" charset="2"/>
              <a:buChar char="§"/>
            </a:pPr>
            <a:r>
              <a:rPr lang="en-US" altLang="en-US" sz="2200" b="0"/>
              <a:t>Tổng Nhập, Tổng Xuất</a:t>
            </a:r>
          </a:p>
          <a:p>
            <a:pPr algn="just">
              <a:lnSpc>
                <a:spcPct val="130000"/>
              </a:lnSpc>
              <a:spcBef>
                <a:spcPts val="300"/>
              </a:spcBef>
              <a:spcAft>
                <a:spcPts val="300"/>
              </a:spcAft>
              <a:buFont typeface="Wingdings" panose="05000000000000000000" pitchFamily="2" charset="2"/>
              <a:buChar char="§"/>
            </a:pPr>
            <a:r>
              <a:rPr lang="en-US" altLang="en-US" sz="2200" b="0">
                <a:ea typeface="ＭＳ Ｐゴシック" panose="020B0600070205080204" pitchFamily="34" charset="-128"/>
              </a:rPr>
              <a:t>Chi tiết Nhập, Chi tiết Xuất</a:t>
            </a:r>
            <a:endParaRPr lang="en-US" altLang="en-US" sz="2200">
              <a:ea typeface="ＭＳ Ｐゴシック" panose="020B0600070205080204" pitchFamily="34" charset="-128"/>
            </a:endParaRPr>
          </a:p>
          <a:p>
            <a:pPr marL="457200" indent="-457200" algn="just" eaLnBrk="1" hangingPunct="1">
              <a:lnSpc>
                <a:spcPct val="130000"/>
              </a:lnSpc>
              <a:spcBef>
                <a:spcPts val="300"/>
              </a:spcBef>
              <a:spcAft>
                <a:spcPts val="300"/>
              </a:spcAft>
              <a:buFont typeface="Wingdings" panose="05000000000000000000" pitchFamily="2" charset="2"/>
              <a:buChar char="ü"/>
            </a:pPr>
            <a:r>
              <a:rPr lang="en-US" altLang="en-US" sz="2200">
                <a:ea typeface="ＭＳ Ｐゴシック" panose="020B0600070205080204" pitchFamily="34" charset="-128"/>
              </a:rPr>
              <a:t>Nhóm Bán hàng</a:t>
            </a:r>
          </a:p>
          <a:p>
            <a:pPr algn="just" eaLnBrk="1" hangingPunct="1">
              <a:lnSpc>
                <a:spcPct val="130000"/>
              </a:lnSpc>
              <a:spcBef>
                <a:spcPts val="300"/>
              </a:spcBef>
              <a:spcAft>
                <a:spcPts val="300"/>
              </a:spcAft>
              <a:buFont typeface="Wingdings" panose="05000000000000000000" pitchFamily="2" charset="2"/>
              <a:buChar char="§"/>
            </a:pPr>
            <a:r>
              <a:rPr lang="en-US" altLang="en-US" sz="2200" b="0">
                <a:ea typeface="ＭＳ Ｐゴシック" panose="020B0600070205080204" pitchFamily="34" charset="-128"/>
              </a:rPr>
              <a:t>Sản l</a:t>
            </a:r>
            <a:r>
              <a:rPr lang="vi-VN" altLang="en-US" sz="2200" b="0">
                <a:ea typeface="ＭＳ Ｐゴシック" panose="020B0600070205080204" pitchFamily="34" charset="-128"/>
              </a:rPr>
              <a:t>ư</a:t>
            </a:r>
            <a:r>
              <a:rPr lang="en-US" altLang="en-US" sz="2200" b="0">
                <a:ea typeface="ＭＳ Ｐゴシック" panose="020B0600070205080204" pitchFamily="34" charset="-128"/>
              </a:rPr>
              <a:t>ợng, Doanh thu theo Kho/ Mặt hàng/ Ph</a:t>
            </a:r>
            <a:r>
              <a:rPr lang="vi-VN" altLang="en-US" sz="2200" b="0">
                <a:ea typeface="ＭＳ Ｐゴシック" panose="020B0600070205080204" pitchFamily="34" charset="-128"/>
              </a:rPr>
              <a:t>ư</a:t>
            </a:r>
            <a:r>
              <a:rPr lang="en-US" altLang="en-US" sz="2200" b="0">
                <a:ea typeface="ＭＳ Ｐゴシック" panose="020B0600070205080204" pitchFamily="34" charset="-128"/>
              </a:rPr>
              <a:t>ơng thức/ Khách hàng/ CH</a:t>
            </a:r>
          </a:p>
          <a:p>
            <a:pPr marL="457200" indent="-457200" algn="just" eaLnBrk="1" hangingPunct="1">
              <a:lnSpc>
                <a:spcPct val="130000"/>
              </a:lnSpc>
              <a:spcBef>
                <a:spcPts val="300"/>
              </a:spcBef>
              <a:spcAft>
                <a:spcPts val="300"/>
              </a:spcAft>
              <a:buFont typeface="Wingdings" panose="05000000000000000000" pitchFamily="2" charset="2"/>
              <a:buChar char="ü"/>
            </a:pPr>
            <a:r>
              <a:rPr lang="en-US" altLang="en-US" sz="2200">
                <a:ea typeface="ＭＳ Ｐゴシック" panose="020B0600070205080204" pitchFamily="34" charset="-128"/>
              </a:rPr>
              <a:t>Nhóm Tiền hàng- Công nợ</a:t>
            </a:r>
          </a:p>
          <a:p>
            <a:pPr algn="just">
              <a:lnSpc>
                <a:spcPct val="130000"/>
              </a:lnSpc>
              <a:spcBef>
                <a:spcPts val="300"/>
              </a:spcBef>
              <a:spcAft>
                <a:spcPts val="300"/>
              </a:spcAft>
              <a:buFont typeface="Wingdings" panose="05000000000000000000" pitchFamily="2" charset="2"/>
              <a:buChar char="§"/>
            </a:pPr>
            <a:r>
              <a:rPr lang="en-US" altLang="en-US" sz="2200" b="0">
                <a:ea typeface="ＭＳ Ｐゴシック" panose="020B0600070205080204" pitchFamily="34" charset="-128"/>
              </a:rPr>
              <a:t>Thu chi theo Ph</a:t>
            </a:r>
            <a:r>
              <a:rPr lang="vi-VN" altLang="en-US" sz="2200" b="0">
                <a:ea typeface="ＭＳ Ｐゴシック" panose="020B0600070205080204" pitchFamily="34" charset="-128"/>
              </a:rPr>
              <a:t>ư</a:t>
            </a:r>
            <a:r>
              <a:rPr lang="en-US" altLang="en-US" sz="2200" b="0">
                <a:ea typeface="ＭＳ Ｐゴシック" panose="020B0600070205080204" pitchFamily="34" charset="-128"/>
              </a:rPr>
              <a:t>ơng thức/ Khách hàng/ Cửa hàng</a:t>
            </a:r>
          </a:p>
          <a:p>
            <a:pPr marL="0" indent="0">
              <a:lnSpc>
                <a:spcPct val="130000"/>
              </a:lnSpc>
              <a:spcBef>
                <a:spcPts val="300"/>
              </a:spcBef>
              <a:spcAft>
                <a:spcPts val="300"/>
              </a:spcAft>
              <a:buNone/>
            </a:pPr>
            <a:endParaRPr lang="en-US" altLang="en-US" sz="2200" b="0"/>
          </a:p>
        </p:txBody>
      </p:sp>
    </p:spTree>
    <p:extLst>
      <p:ext uri="{BB962C8B-B14F-4D97-AF65-F5344CB8AC3E}">
        <p14:creationId xmlns:p14="http://schemas.microsoft.com/office/powerpoint/2010/main" val="208443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p:txBody>
          <a:bodyPr>
            <a:normAutofit/>
          </a:bodyPr>
          <a:lstStyle/>
          <a:p>
            <a:r>
              <a:rPr lang="en-US"/>
              <a:t>1 Mô hình tổ chức</a:t>
            </a:r>
            <a:endParaRPr lang="en-US" dirty="0"/>
          </a:p>
        </p:txBody>
      </p:sp>
      <p:sp>
        <p:nvSpPr>
          <p:cNvPr id="3" name="Rectangle 2">
            <a:extLst>
              <a:ext uri="{FF2B5EF4-FFF2-40B4-BE49-F238E27FC236}">
                <a16:creationId xmlns:a16="http://schemas.microsoft.com/office/drawing/2014/main" id="{934838AD-2E07-4B6A-868F-B5D1BD95EF40}"/>
              </a:ext>
            </a:extLst>
          </p:cNvPr>
          <p:cNvSpPr>
            <a:spLocks noChangeArrowheads="1"/>
          </p:cNvSpPr>
          <p:nvPr/>
        </p:nvSpPr>
        <p:spPr bwMode="auto">
          <a:xfrm>
            <a:off x="-1" y="863124"/>
            <a:ext cx="10032275" cy="4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393">
            <a:extLst>
              <a:ext uri="{FF2B5EF4-FFF2-40B4-BE49-F238E27FC236}">
                <a16:creationId xmlns:a16="http://schemas.microsoft.com/office/drawing/2014/main" id="{F8634951-40CC-45BF-8E88-E50373830C1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D3491AA2-9324-4F70-BA2F-95F2E6EACA2D}"/>
              </a:ext>
            </a:extLst>
          </p:cNvPr>
          <p:cNvGraphicFramePr>
            <a:graphicFrameLocks noChangeAspect="1"/>
          </p:cNvGraphicFramePr>
          <p:nvPr>
            <p:extLst>
              <p:ext uri="{D42A27DB-BD31-4B8C-83A1-F6EECF244321}">
                <p14:modId xmlns:p14="http://schemas.microsoft.com/office/powerpoint/2010/main" val="3788999867"/>
              </p:ext>
            </p:extLst>
          </p:nvPr>
        </p:nvGraphicFramePr>
        <p:xfrm>
          <a:off x="311727" y="863123"/>
          <a:ext cx="8520545" cy="5531477"/>
        </p:xfrm>
        <a:graphic>
          <a:graphicData uri="http://schemas.openxmlformats.org/presentationml/2006/ole">
            <mc:AlternateContent xmlns:mc="http://schemas.openxmlformats.org/markup-compatibility/2006">
              <mc:Choice xmlns:v="urn:schemas-microsoft-com:vml" Requires="v">
                <p:oleObj spid="_x0000_s37341" name="Visio" r:id="rId3" imgW="8743913" imgH="5848376" progId="Visio.Drawing.15">
                  <p:embed/>
                </p:oleObj>
              </mc:Choice>
              <mc:Fallback>
                <p:oleObj name="Visio" r:id="rId3" imgW="8743913" imgH="5848376" progId="Visio.Drawing.15">
                  <p:embed/>
                  <p:pic>
                    <p:nvPicPr>
                      <p:cNvPr id="0" name="Object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27" y="863123"/>
                        <a:ext cx="8520545" cy="5531477"/>
                      </a:xfrm>
                      <a:prstGeom prst="rect">
                        <a:avLst/>
                      </a:prstGeom>
                      <a:noFill/>
                    </p:spPr>
                  </p:pic>
                </p:oleObj>
              </mc:Fallback>
            </mc:AlternateContent>
          </a:graphicData>
        </a:graphic>
      </p:graphicFrame>
    </p:spTree>
    <p:extLst>
      <p:ext uri="{BB962C8B-B14F-4D97-AF65-F5344CB8AC3E}">
        <p14:creationId xmlns:p14="http://schemas.microsoft.com/office/powerpoint/2010/main" val="2514500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p:txBody>
          <a:bodyPr>
            <a:normAutofit/>
          </a:bodyPr>
          <a:lstStyle/>
          <a:p>
            <a:r>
              <a:rPr lang="en-US"/>
              <a:t>2 Một số khái niệm th</a:t>
            </a:r>
            <a:r>
              <a:rPr lang="vi-VN"/>
              <a:t>ư</a:t>
            </a:r>
            <a:r>
              <a:rPr lang="en-US"/>
              <a:t>ờng dùng</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8961121" cy="2074039"/>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buFont typeface="Wingdings" panose="05000000000000000000" pitchFamily="2" charset="2"/>
              <a:buChar char="ü"/>
              <a:defRPr/>
            </a:pPr>
            <a:r>
              <a:rPr lang="en-US" sz="2200" i="1" u="sng">
                <a:solidFill>
                  <a:schemeClr val="tx1"/>
                </a:solidFill>
              </a:rPr>
              <a:t>Company Code (CC)</a:t>
            </a:r>
          </a:p>
          <a:p>
            <a:pPr marL="381000" lvl="1" indent="0" algn="just" eaLnBrk="1" hangingPunct="1">
              <a:lnSpc>
                <a:spcPct val="130000"/>
              </a:lnSpc>
              <a:buNone/>
              <a:defRPr/>
            </a:pPr>
            <a:r>
              <a:rPr lang="en-US" sz="2200" b="0">
                <a:solidFill>
                  <a:schemeClr val="tx1"/>
                </a:solidFill>
              </a:rPr>
              <a:t>M</a:t>
            </a:r>
            <a:r>
              <a:rPr lang="en-US" altLang="vi-VN" sz="2200" b="0">
                <a:solidFill>
                  <a:schemeClr val="tx1"/>
                </a:solidFill>
              </a:rPr>
              <a:t>ã Đơn vị giao dịch. M</a:t>
            </a:r>
            <a:r>
              <a:rPr lang="en-US" altLang="en-US" sz="2200" b="0">
                <a:solidFill>
                  <a:schemeClr val="tx1"/>
                </a:solidFill>
              </a:rPr>
              <a:t>ỗi đơn vị Công ty, Chi nhánh được tạo riêng 1 mã Company Code để ghi nhận các giao dịch phát sinh tại đơn vị.</a:t>
            </a:r>
            <a:endParaRPr lang="en-US" sz="2200" b="0" i="1" u="sng">
              <a:solidFill>
                <a:schemeClr val="tx1"/>
              </a:solidFill>
            </a:endParaRPr>
          </a:p>
          <a:p>
            <a:pPr marL="858838" lvl="1" indent="-477838" eaLnBrk="1" hangingPunct="1">
              <a:lnSpc>
                <a:spcPct val="130000"/>
              </a:lnSpc>
              <a:buFont typeface="Wingdings" panose="05000000000000000000" pitchFamily="2" charset="2"/>
              <a:buChar char="ü"/>
              <a:defRPr/>
            </a:pPr>
            <a:r>
              <a:rPr lang="en-US" sz="2200" i="1" u="sng">
                <a:solidFill>
                  <a:schemeClr val="tx1"/>
                </a:solidFill>
              </a:rPr>
              <a:t>Danh sách CC</a:t>
            </a:r>
            <a:endParaRPr lang="en-US" sz="2200" b="0" i="1" u="sng">
              <a:solidFill>
                <a:schemeClr val="tx1"/>
              </a:solidFill>
            </a:endParaRPr>
          </a:p>
          <a:p>
            <a:pPr marL="381000" lvl="1" indent="0" eaLnBrk="1" hangingPunct="1">
              <a:lnSpc>
                <a:spcPct val="130000"/>
              </a:lnSpc>
              <a:buNone/>
              <a:defRPr/>
            </a:pPr>
            <a:r>
              <a:rPr lang="vi-VN" sz="2200" b="0">
                <a:solidFill>
                  <a:schemeClr val="tx1"/>
                </a:solidFill>
              </a:rPr>
              <a:t> </a:t>
            </a:r>
            <a:endParaRPr lang="en-US" altLang="en-US" sz="2200" b="0">
              <a:solidFill>
                <a:schemeClr val="tx1"/>
              </a:solidFill>
              <a:ea typeface="ＭＳ Ｐゴシック" panose="020B0600070205080204" pitchFamily="34" charset="-128"/>
            </a:endParaRPr>
          </a:p>
          <a:p>
            <a:pPr marL="112713" indent="0" algn="just">
              <a:lnSpc>
                <a:spcPct val="120000"/>
              </a:lnSpc>
              <a:spcBef>
                <a:spcPts val="0"/>
              </a:spcBef>
              <a:spcAft>
                <a:spcPts val="0"/>
              </a:spcAft>
              <a:buFont typeface="+mj-lt"/>
              <a:buAutoNum type="arabicPeriod"/>
              <a:defRPr/>
            </a:pPr>
            <a:endParaRPr lang="en-US" sz="2200" b="0" kern="0" dirty="0">
              <a:solidFill>
                <a:schemeClr val="tx1"/>
              </a:solidFill>
            </a:endParaRPr>
          </a:p>
        </p:txBody>
      </p:sp>
      <p:graphicFrame>
        <p:nvGraphicFramePr>
          <p:cNvPr id="3" name="Table 2">
            <a:extLst>
              <a:ext uri="{FF2B5EF4-FFF2-40B4-BE49-F238E27FC236}">
                <a16:creationId xmlns:a16="http://schemas.microsoft.com/office/drawing/2014/main" id="{BA66BE2C-DA11-459C-9878-C9D8A63F6104}"/>
              </a:ext>
            </a:extLst>
          </p:cNvPr>
          <p:cNvGraphicFramePr>
            <a:graphicFrameLocks noGrp="1"/>
          </p:cNvGraphicFramePr>
          <p:nvPr>
            <p:extLst>
              <p:ext uri="{D42A27DB-BD31-4B8C-83A1-F6EECF244321}">
                <p14:modId xmlns:p14="http://schemas.microsoft.com/office/powerpoint/2010/main" val="1736233947"/>
              </p:ext>
            </p:extLst>
          </p:nvPr>
        </p:nvGraphicFramePr>
        <p:xfrm>
          <a:off x="1664909" y="2923309"/>
          <a:ext cx="6176760" cy="1941831"/>
        </p:xfrm>
        <a:graphic>
          <a:graphicData uri="http://schemas.openxmlformats.org/drawingml/2006/table">
            <a:tbl>
              <a:tblPr firstRow="1" firstCol="1" bandRow="1">
                <a:tableStyleId>{5C22544A-7EE6-4342-B048-85BDC9FD1C3A}</a:tableStyleId>
              </a:tblPr>
              <a:tblGrid>
                <a:gridCol w="795654">
                  <a:extLst>
                    <a:ext uri="{9D8B030D-6E8A-4147-A177-3AD203B41FA5}">
                      <a16:colId xmlns:a16="http://schemas.microsoft.com/office/drawing/2014/main" val="2027308000"/>
                    </a:ext>
                  </a:extLst>
                </a:gridCol>
                <a:gridCol w="1149277">
                  <a:extLst>
                    <a:ext uri="{9D8B030D-6E8A-4147-A177-3AD203B41FA5}">
                      <a16:colId xmlns:a16="http://schemas.microsoft.com/office/drawing/2014/main" val="221438300"/>
                    </a:ext>
                  </a:extLst>
                </a:gridCol>
                <a:gridCol w="4231829">
                  <a:extLst>
                    <a:ext uri="{9D8B030D-6E8A-4147-A177-3AD203B41FA5}">
                      <a16:colId xmlns:a16="http://schemas.microsoft.com/office/drawing/2014/main" val="3568848861"/>
                    </a:ext>
                  </a:extLst>
                </a:gridCol>
              </a:tblGrid>
              <a:tr h="711212">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STT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Mã</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Tên Company Code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2658698981"/>
                  </a:ext>
                </a:extLst>
              </a:tr>
              <a:tr h="309223">
                <a:tc>
                  <a:txBody>
                    <a:bodyPr/>
                    <a:lstStyle/>
                    <a:p>
                      <a:pPr marL="342900" lvl="0" indent="-342900">
                        <a:lnSpc>
                          <a:spcPct val="115000"/>
                        </a:lnSpc>
                        <a:spcBef>
                          <a:spcPts val="1440"/>
                        </a:spcBef>
                        <a:spcAft>
                          <a:spcPts val="0"/>
                        </a:spcAft>
                        <a:buFont typeface="+mj-lt"/>
                        <a:buAutoNum type="arabicPeriod"/>
                      </a:pPr>
                      <a:r>
                        <a:rPr lang="en-US" sz="18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nchor="ctr"/>
                </a:tc>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100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Tổng công ty Xăng dầu Petrolimex</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b"/>
                </a:tc>
                <a:extLst>
                  <a:ext uri="{0D108BD9-81ED-4DB2-BD59-A6C34878D82A}">
                    <a16:rowId xmlns:a16="http://schemas.microsoft.com/office/drawing/2014/main" val="2571772269"/>
                  </a:ext>
                </a:extLst>
              </a:tr>
              <a:tr h="307132">
                <a:tc>
                  <a:txBody>
                    <a:bodyPr/>
                    <a:lstStyle/>
                    <a:p>
                      <a:pPr marL="0" lvl="0" indent="0">
                        <a:lnSpc>
                          <a:spcPct val="115000"/>
                        </a:lnSpc>
                        <a:spcBef>
                          <a:spcPts val="1440"/>
                        </a:spcBef>
                        <a:spcAft>
                          <a:spcPts val="0"/>
                        </a:spcAft>
                        <a:buFont typeface="+mj-lt"/>
                        <a:buNone/>
                      </a:pPr>
                      <a:r>
                        <a:rPr lang="en-US" sz="1800">
                          <a:effectLst/>
                          <a:latin typeface="Times New Roman" panose="02020603050405020304" pitchFamily="18" charset="0"/>
                          <a:cs typeface="Times New Roman" panose="02020603050405020304" pitchFamily="18" charset="0"/>
                        </a:rPr>
                        <a:t>2. 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nchor="ctr"/>
                </a:tc>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101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Chi nhánh Xăng dầu Khánh Hòa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b"/>
                </a:tc>
                <a:extLst>
                  <a:ext uri="{0D108BD9-81ED-4DB2-BD59-A6C34878D82A}">
                    <a16:rowId xmlns:a16="http://schemas.microsoft.com/office/drawing/2014/main" val="2082338705"/>
                  </a:ext>
                </a:extLst>
              </a:tr>
              <a:tr h="307132">
                <a:tc>
                  <a:txBody>
                    <a:bodyPr/>
                    <a:lstStyle/>
                    <a:p>
                      <a:pPr marL="0" lvl="0" indent="0">
                        <a:lnSpc>
                          <a:spcPct val="115000"/>
                        </a:lnSpc>
                        <a:spcBef>
                          <a:spcPts val="1440"/>
                        </a:spcBef>
                        <a:spcAft>
                          <a:spcPts val="0"/>
                        </a:spcAft>
                        <a:buFont typeface="+mj-lt"/>
                        <a:buNone/>
                      </a:pPr>
                      <a:r>
                        <a:rPr lang="en-US" sz="1800">
                          <a:effectLst/>
                          <a:latin typeface="Times New Roman" panose="02020603050405020304" pitchFamily="18" charset="0"/>
                          <a:cs typeface="Times New Roman" panose="02020603050405020304" pitchFamily="18" charset="0"/>
                        </a:rPr>
                        <a:t>3. 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nchor="ctr"/>
                </a:tc>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102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marL="0" marR="0" lvl="0" indent="0" algn="l" defTabSz="914400" rtl="0" eaLnBrk="1" fontAlgn="auto" latinLnBrk="0" hangingPunct="1">
                        <a:lnSpc>
                          <a:spcPct val="115000"/>
                        </a:lnSpc>
                        <a:spcBef>
                          <a:spcPts val="1440"/>
                        </a:spcBef>
                        <a:spcAft>
                          <a:spcPts val="0"/>
                        </a:spcAft>
                        <a:buClrTx/>
                        <a:buSzTx/>
                        <a:buFontTx/>
                        <a:buNone/>
                        <a:tabLst/>
                        <a:defRPr/>
                      </a:pPr>
                      <a:r>
                        <a:rPr lang="en-US" sz="1800">
                          <a:effectLst/>
                          <a:latin typeface="Times New Roman" panose="02020603050405020304" pitchFamily="18" charset="0"/>
                          <a:cs typeface="Times New Roman" panose="02020603050405020304" pitchFamily="18" charset="0"/>
                        </a:rPr>
                        <a:t>Chi nhánh Xăng dầu Bình Định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b"/>
                </a:tc>
                <a:extLst>
                  <a:ext uri="{0D108BD9-81ED-4DB2-BD59-A6C34878D82A}">
                    <a16:rowId xmlns:a16="http://schemas.microsoft.com/office/drawing/2014/main" val="2876265327"/>
                  </a:ext>
                </a:extLst>
              </a:tr>
              <a:tr h="307132">
                <a:tc>
                  <a:txBody>
                    <a:bodyPr/>
                    <a:lstStyle/>
                    <a:p>
                      <a:pPr marL="0" lvl="0" indent="0">
                        <a:lnSpc>
                          <a:spcPct val="115000"/>
                        </a:lnSpc>
                        <a:spcBef>
                          <a:spcPts val="1440"/>
                        </a:spcBef>
                        <a:spcAft>
                          <a:spcPts val="0"/>
                        </a:spcAft>
                        <a:buFont typeface="+mj-lt"/>
                        <a:buNone/>
                      </a:pPr>
                      <a:r>
                        <a:rPr lang="en-US" sz="1800">
                          <a:effectLst/>
                          <a:latin typeface="Times New Roman" panose="02020603050405020304" pitchFamily="18" charset="0"/>
                          <a:cs typeface="Times New Roman" panose="02020603050405020304" pitchFamily="18" charset="0"/>
                        </a:rPr>
                        <a:t>4. 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830" marR="36830" marT="0" marB="0" anchor="ctr"/>
                </a:tc>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103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tc>
                  <a:txBody>
                    <a:bodyPr/>
                    <a:lstStyle/>
                    <a:p>
                      <a:pP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Chi nhánh Xăng dầu Cần Th</a:t>
                      </a:r>
                      <a:r>
                        <a:rPr lang="vi-VN" sz="1800">
                          <a:effectLst/>
                          <a:latin typeface="Times New Roman" panose="02020603050405020304" pitchFamily="18" charset="0"/>
                          <a:cs typeface="Times New Roman" panose="02020603050405020304" pitchFamily="18" charset="0"/>
                        </a:rPr>
                        <a:t>ơ</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b"/>
                </a:tc>
                <a:extLst>
                  <a:ext uri="{0D108BD9-81ED-4DB2-BD59-A6C34878D82A}">
                    <a16:rowId xmlns:a16="http://schemas.microsoft.com/office/drawing/2014/main" val="3419386720"/>
                  </a:ext>
                </a:extLst>
              </a:tr>
            </a:tbl>
          </a:graphicData>
        </a:graphic>
      </p:graphicFrame>
    </p:spTree>
    <p:extLst>
      <p:ext uri="{BB962C8B-B14F-4D97-AF65-F5344CB8AC3E}">
        <p14:creationId xmlns:p14="http://schemas.microsoft.com/office/powerpoint/2010/main" val="248079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p:txBody>
          <a:bodyPr>
            <a:normAutofit/>
          </a:bodyPr>
          <a:lstStyle/>
          <a:p>
            <a:r>
              <a:rPr lang="en-US"/>
              <a:t>2 Một số khái niệm th</a:t>
            </a:r>
            <a:r>
              <a:rPr lang="vi-VN"/>
              <a:t>ư</a:t>
            </a:r>
            <a:r>
              <a:rPr lang="en-US"/>
              <a:t>ờng dùng</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4"/>
            <a:ext cx="8961121" cy="3307093"/>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buFont typeface="Wingdings" panose="05000000000000000000" pitchFamily="2" charset="2"/>
              <a:buChar char="ü"/>
              <a:defRPr/>
            </a:pPr>
            <a:r>
              <a:rPr lang="en-US" sz="2200" i="1" u="sng">
                <a:solidFill>
                  <a:schemeClr val="tx1"/>
                </a:solidFill>
              </a:rPr>
              <a:t>Kho hàng</a:t>
            </a:r>
          </a:p>
          <a:p>
            <a:pPr marL="381000" lvl="1" indent="0" algn="just" eaLnBrk="1" hangingPunct="1">
              <a:lnSpc>
                <a:spcPct val="130000"/>
              </a:lnSpc>
              <a:buNone/>
              <a:defRPr/>
            </a:pPr>
            <a:r>
              <a:rPr lang="en-US" sz="2200" b="0">
                <a:solidFill>
                  <a:schemeClr val="tx1"/>
                </a:solidFill>
              </a:rPr>
              <a:t>Kho vật lý: P</a:t>
            </a:r>
            <a:r>
              <a:rPr lang="en-US" altLang="en-US" sz="2200" b="0">
                <a:solidFill>
                  <a:schemeClr val="tx1"/>
                </a:solidFill>
              </a:rPr>
              <a:t>hản ánh các giao dịch tại các kho thực tế trên hệ thống các kho XDS, HHK,… dùng trong các nghiệp vụ di chuyển, bán trực tiếp,…</a:t>
            </a:r>
          </a:p>
          <a:p>
            <a:pPr marL="381000" lvl="1" indent="0" algn="just" eaLnBrk="1" hangingPunct="1">
              <a:lnSpc>
                <a:spcPct val="130000"/>
              </a:lnSpc>
              <a:buNone/>
              <a:defRPr/>
            </a:pPr>
            <a:r>
              <a:rPr lang="en-US" altLang="en-US" sz="2200" b="0">
                <a:solidFill>
                  <a:schemeClr val="tx1"/>
                </a:solidFill>
              </a:rPr>
              <a:t>Kho thủ tục: Phản ánh những giao dịch trên hệ thống mà không có giao dịch xuất kho thực tế như Kho Văn phòng Cty/Chi nhánh, dùng cho các nghiệp vụ bán chuyển thẳng không qua kho,…</a:t>
            </a:r>
            <a:endParaRPr lang="en-US" sz="2200" b="0" i="1" u="sng">
              <a:solidFill>
                <a:schemeClr val="tx1"/>
              </a:solidFill>
            </a:endParaRPr>
          </a:p>
          <a:p>
            <a:pPr marL="858838" lvl="1" indent="-477838" eaLnBrk="1" hangingPunct="1">
              <a:lnSpc>
                <a:spcPct val="130000"/>
              </a:lnSpc>
              <a:buFont typeface="Wingdings" panose="05000000000000000000" pitchFamily="2" charset="2"/>
              <a:buChar char="ü"/>
              <a:defRPr/>
            </a:pPr>
            <a:r>
              <a:rPr lang="en-US" sz="2200" i="1" u="sng">
                <a:solidFill>
                  <a:schemeClr val="tx1"/>
                </a:solidFill>
              </a:rPr>
              <a:t>Danh sách Kho</a:t>
            </a:r>
            <a:endParaRPr lang="en-US" sz="2200" b="0" i="1" u="sng">
              <a:solidFill>
                <a:schemeClr val="tx1"/>
              </a:solidFill>
            </a:endParaRPr>
          </a:p>
          <a:p>
            <a:pPr marL="381000" lvl="1" indent="0" eaLnBrk="1" hangingPunct="1">
              <a:lnSpc>
                <a:spcPct val="130000"/>
              </a:lnSpc>
              <a:buNone/>
              <a:defRPr/>
            </a:pPr>
            <a:r>
              <a:rPr lang="vi-VN" sz="2200" b="0">
                <a:solidFill>
                  <a:schemeClr val="tx1"/>
                </a:solidFill>
              </a:rPr>
              <a:t> </a:t>
            </a:r>
            <a:endParaRPr lang="en-US" altLang="en-US" sz="2200" b="0">
              <a:solidFill>
                <a:schemeClr val="tx1"/>
              </a:solidFill>
              <a:ea typeface="ＭＳ Ｐゴシック" panose="020B0600070205080204" pitchFamily="34" charset="-128"/>
            </a:endParaRPr>
          </a:p>
          <a:p>
            <a:pPr marL="112713" indent="0" algn="just">
              <a:lnSpc>
                <a:spcPct val="120000"/>
              </a:lnSpc>
              <a:spcBef>
                <a:spcPts val="0"/>
              </a:spcBef>
              <a:spcAft>
                <a:spcPts val="0"/>
              </a:spcAft>
              <a:buFont typeface="+mj-lt"/>
              <a:buAutoNum type="arabicPeriod"/>
              <a:defRPr/>
            </a:pPr>
            <a:endParaRPr lang="en-US" sz="2200" b="0" kern="0" dirty="0">
              <a:solidFill>
                <a:schemeClr val="tx1"/>
              </a:solidFill>
            </a:endParaRPr>
          </a:p>
        </p:txBody>
      </p:sp>
      <p:graphicFrame>
        <p:nvGraphicFramePr>
          <p:cNvPr id="3" name="Table 2">
            <a:extLst>
              <a:ext uri="{FF2B5EF4-FFF2-40B4-BE49-F238E27FC236}">
                <a16:creationId xmlns:a16="http://schemas.microsoft.com/office/drawing/2014/main" id="{BA66BE2C-DA11-459C-9878-C9D8A63F6104}"/>
              </a:ext>
            </a:extLst>
          </p:cNvPr>
          <p:cNvGraphicFramePr>
            <a:graphicFrameLocks noGrp="1"/>
          </p:cNvGraphicFramePr>
          <p:nvPr>
            <p:extLst>
              <p:ext uri="{D42A27DB-BD31-4B8C-83A1-F6EECF244321}">
                <p14:modId xmlns:p14="http://schemas.microsoft.com/office/powerpoint/2010/main" val="638717776"/>
              </p:ext>
            </p:extLst>
          </p:nvPr>
        </p:nvGraphicFramePr>
        <p:xfrm>
          <a:off x="1110722" y="4338032"/>
          <a:ext cx="5868784" cy="1941831"/>
        </p:xfrm>
        <a:graphic>
          <a:graphicData uri="http://schemas.openxmlformats.org/drawingml/2006/table">
            <a:tbl>
              <a:tblPr firstRow="1" firstCol="1" bandRow="1">
                <a:tableStyleId>{5C22544A-7EE6-4342-B048-85BDC9FD1C3A}</a:tableStyleId>
              </a:tblPr>
              <a:tblGrid>
                <a:gridCol w="1158238">
                  <a:extLst>
                    <a:ext uri="{9D8B030D-6E8A-4147-A177-3AD203B41FA5}">
                      <a16:colId xmlns:a16="http://schemas.microsoft.com/office/drawing/2014/main" val="2027308000"/>
                    </a:ext>
                  </a:extLst>
                </a:gridCol>
                <a:gridCol w="4710546">
                  <a:extLst>
                    <a:ext uri="{9D8B030D-6E8A-4147-A177-3AD203B41FA5}">
                      <a16:colId xmlns:a16="http://schemas.microsoft.com/office/drawing/2014/main" val="3568848861"/>
                    </a:ext>
                  </a:extLst>
                </a:gridCol>
              </a:tblGrid>
              <a:tr h="711212">
                <a:tc>
                  <a:txBody>
                    <a:bodyPr/>
                    <a:lstStyle/>
                    <a:p>
                      <a:pPr algn="ctr">
                        <a:lnSpc>
                          <a:spcPct val="115000"/>
                        </a:lnSpc>
                        <a:spcBef>
                          <a:spcPts val="144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Mã kho</a:t>
                      </a:r>
                    </a:p>
                  </a:txBody>
                  <a:tcPr marL="36830" marR="36830" marT="0" marB="0" anchor="ctr"/>
                </a:tc>
                <a:tc>
                  <a:txBody>
                    <a:bodyPr/>
                    <a:lstStyle/>
                    <a:p>
                      <a:pPr algn="ct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Tên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ctr"/>
                </a:tc>
                <a:extLst>
                  <a:ext uri="{0D108BD9-81ED-4DB2-BD59-A6C34878D82A}">
                    <a16:rowId xmlns:a16="http://schemas.microsoft.com/office/drawing/2014/main" val="2658698981"/>
                  </a:ext>
                </a:extLst>
              </a:tr>
              <a:tr h="309223">
                <a:tc>
                  <a:txBody>
                    <a:bodyPr/>
                    <a:lstStyle/>
                    <a:p>
                      <a:pPr marL="0" lvl="0" indent="0">
                        <a:lnSpc>
                          <a:spcPct val="115000"/>
                        </a:lnSpc>
                        <a:spcBef>
                          <a:spcPts val="1440"/>
                        </a:spcBef>
                        <a:spcAft>
                          <a:spcPts val="0"/>
                        </a:spcAft>
                        <a:buFont typeface="+mj-l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100.HH00</a:t>
                      </a:r>
                    </a:p>
                  </a:txBody>
                  <a:tcPr marL="36830" marR="36830" marT="0" marB="0" anchor="ctr"/>
                </a:tc>
                <a:tc>
                  <a:txBody>
                    <a:bodyPr/>
                    <a:lstStyle/>
                    <a:p>
                      <a:pP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Kho thủ tục VP Tổng Công ty PTC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b"/>
                </a:tc>
                <a:extLst>
                  <a:ext uri="{0D108BD9-81ED-4DB2-BD59-A6C34878D82A}">
                    <a16:rowId xmlns:a16="http://schemas.microsoft.com/office/drawing/2014/main" val="2571772269"/>
                  </a:ext>
                </a:extLst>
              </a:tr>
              <a:tr h="307132">
                <a:tc>
                  <a:txBody>
                    <a:bodyPr/>
                    <a:lstStyle/>
                    <a:p>
                      <a:pPr marL="0" lvl="0" indent="0">
                        <a:lnSpc>
                          <a:spcPct val="115000"/>
                        </a:lnSpc>
                        <a:spcBef>
                          <a:spcPts val="1440"/>
                        </a:spcBef>
                        <a:spcAft>
                          <a:spcPts val="0"/>
                        </a:spcAft>
                        <a:buFont typeface="+mj-l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100.HH10</a:t>
                      </a:r>
                    </a:p>
                  </a:txBody>
                  <a:tcPr marL="36830" marR="36830" marT="0" marB="0" anchor="ctr"/>
                </a:tc>
                <a:tc>
                  <a:txBody>
                    <a:bodyPr/>
                    <a:lstStyle/>
                    <a:p>
                      <a:pPr>
                        <a:lnSpc>
                          <a:spcPct val="115000"/>
                        </a:lnSpc>
                        <a:spcBef>
                          <a:spcPts val="144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Kho đi đ</a:t>
                      </a:r>
                      <a:r>
                        <a:rPr lang="vi-VN" sz="1800">
                          <a:effectLst/>
                          <a:latin typeface="Times New Roman" panose="02020603050405020304" pitchFamily="18" charset="0"/>
                          <a:ea typeface="Calibri" panose="020F0502020204030204" pitchFamily="34" charset="0"/>
                          <a:cs typeface="Times New Roman" panose="02020603050405020304" pitchFamily="18" charset="0"/>
                        </a:rPr>
                        <a:t>ư</a:t>
                      </a:r>
                      <a:r>
                        <a:rPr lang="en-US" sz="1800">
                          <a:effectLst/>
                          <a:latin typeface="Times New Roman" panose="02020603050405020304" pitchFamily="18" charset="0"/>
                          <a:ea typeface="Calibri" panose="020F0502020204030204" pitchFamily="34" charset="0"/>
                          <a:cs typeface="Times New Roman" panose="02020603050405020304" pitchFamily="18" charset="0"/>
                        </a:rPr>
                        <a:t>ờng</a:t>
                      </a:r>
                    </a:p>
                  </a:txBody>
                  <a:tcPr marL="36830" marR="36830" marT="0" marB="0" anchor="b"/>
                </a:tc>
                <a:extLst>
                  <a:ext uri="{0D108BD9-81ED-4DB2-BD59-A6C34878D82A}">
                    <a16:rowId xmlns:a16="http://schemas.microsoft.com/office/drawing/2014/main" val="1615514300"/>
                  </a:ext>
                </a:extLst>
              </a:tr>
              <a:tr h="307132">
                <a:tc>
                  <a:txBody>
                    <a:bodyPr/>
                    <a:lstStyle/>
                    <a:p>
                      <a:pPr marL="0" lvl="0" indent="0">
                        <a:lnSpc>
                          <a:spcPct val="115000"/>
                        </a:lnSpc>
                        <a:spcBef>
                          <a:spcPts val="1440"/>
                        </a:spcBef>
                        <a:spcAft>
                          <a:spcPts val="0"/>
                        </a:spcAft>
                        <a:buFont typeface="+mj-l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100.T001</a:t>
                      </a:r>
                    </a:p>
                  </a:txBody>
                  <a:tcPr marL="36830" marR="36830" marT="0" marB="0" anchor="ctr"/>
                </a:tc>
                <a:tc>
                  <a:txBody>
                    <a:bodyPr/>
                    <a:lstStyle/>
                    <a:p>
                      <a:pPr>
                        <a:lnSpc>
                          <a:spcPct val="115000"/>
                        </a:lnSpc>
                        <a:spcBef>
                          <a:spcPts val="1440"/>
                        </a:spcBef>
                        <a:spcAft>
                          <a:spcPts val="0"/>
                        </a:spcAft>
                      </a:pPr>
                      <a:r>
                        <a:rPr lang="en-US" sz="1800">
                          <a:effectLst/>
                          <a:latin typeface="Times New Roman" panose="02020603050405020304" pitchFamily="18" charset="0"/>
                          <a:cs typeface="Times New Roman" panose="02020603050405020304" pitchFamily="18" charset="0"/>
                        </a:rPr>
                        <a:t>Cửa hàng Xăng dầu số 1 (Tổng Công ty PTC)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b"/>
                </a:tc>
                <a:extLst>
                  <a:ext uri="{0D108BD9-81ED-4DB2-BD59-A6C34878D82A}">
                    <a16:rowId xmlns:a16="http://schemas.microsoft.com/office/drawing/2014/main" val="3419386720"/>
                  </a:ext>
                </a:extLst>
              </a:tr>
              <a:tr h="307132">
                <a:tc>
                  <a:txBody>
                    <a:bodyPr/>
                    <a:lstStyle/>
                    <a:p>
                      <a:pPr marL="0" lvl="0" indent="0">
                        <a:lnSpc>
                          <a:spcPct val="115000"/>
                        </a:lnSpc>
                        <a:spcBef>
                          <a:spcPts val="1440"/>
                        </a:spcBef>
                        <a:spcAft>
                          <a:spcPts val="0"/>
                        </a:spcAft>
                        <a:buFont typeface="+mj-lt"/>
                        <a:buNone/>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100.VT20</a:t>
                      </a:r>
                    </a:p>
                  </a:txBody>
                  <a:tcPr marL="36830" marR="36830" marT="0" marB="0" anchor="ctr"/>
                </a:tc>
                <a:tc>
                  <a:txBody>
                    <a:bodyPr/>
                    <a:lstStyle/>
                    <a:p>
                      <a:pPr>
                        <a:lnSpc>
                          <a:spcPct val="115000"/>
                        </a:lnSpc>
                        <a:spcBef>
                          <a:spcPts val="144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Kho Vật t</a:t>
                      </a:r>
                      <a:r>
                        <a:rPr lang="vi-VN" sz="1800">
                          <a:effectLst/>
                          <a:latin typeface="Times New Roman" panose="02020603050405020304" pitchFamily="18" charset="0"/>
                          <a:ea typeface="Calibri" panose="020F0502020204030204" pitchFamily="34" charset="0"/>
                          <a:cs typeface="Times New Roman" panose="02020603050405020304" pitchFamily="18" charset="0"/>
                        </a:rPr>
                        <a:t>ư</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36830" marR="36830" marT="0" marB="0" anchor="b"/>
                </a:tc>
                <a:extLst>
                  <a:ext uri="{0D108BD9-81ED-4DB2-BD59-A6C34878D82A}">
                    <a16:rowId xmlns:a16="http://schemas.microsoft.com/office/drawing/2014/main" val="212127399"/>
                  </a:ext>
                </a:extLst>
              </a:tr>
            </a:tbl>
          </a:graphicData>
        </a:graphic>
      </p:graphicFrame>
    </p:spTree>
    <p:extLst>
      <p:ext uri="{BB962C8B-B14F-4D97-AF65-F5344CB8AC3E}">
        <p14:creationId xmlns:p14="http://schemas.microsoft.com/office/powerpoint/2010/main" val="657227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7850-C1A2-4078-A89B-D5A50C0776BE}"/>
              </a:ext>
            </a:extLst>
          </p:cNvPr>
          <p:cNvSpPr>
            <a:spLocks noGrp="1"/>
          </p:cNvSpPr>
          <p:nvPr>
            <p:ph type="title"/>
          </p:nvPr>
        </p:nvSpPr>
        <p:spPr/>
        <p:txBody>
          <a:bodyPr>
            <a:normAutofit/>
          </a:bodyPr>
          <a:lstStyle/>
          <a:p>
            <a:r>
              <a:rPr lang="en-US"/>
              <a:t>2 Một số khái niệm th</a:t>
            </a:r>
            <a:r>
              <a:rPr lang="vi-VN"/>
              <a:t>ư</a:t>
            </a:r>
            <a:r>
              <a:rPr lang="en-US"/>
              <a:t>ờng dùng</a:t>
            </a:r>
            <a:endParaRPr lang="en-US" dirty="0"/>
          </a:p>
        </p:txBody>
      </p:sp>
      <p:sp>
        <p:nvSpPr>
          <p:cNvPr id="10" name="Content Placeholder 1">
            <a:extLst>
              <a:ext uri="{FF2B5EF4-FFF2-40B4-BE49-F238E27FC236}">
                <a16:creationId xmlns:a16="http://schemas.microsoft.com/office/drawing/2014/main" id="{60C8FCCE-F16E-4C74-BEA3-F7EBB1B3342F}"/>
              </a:ext>
            </a:extLst>
          </p:cNvPr>
          <p:cNvSpPr txBox="1">
            <a:spLocks/>
          </p:cNvSpPr>
          <p:nvPr/>
        </p:nvSpPr>
        <p:spPr bwMode="auto">
          <a:xfrm>
            <a:off x="0" y="863125"/>
            <a:ext cx="8961121" cy="5551530"/>
          </a:xfrm>
          <a:prstGeom prst="rect">
            <a:avLst/>
          </a:prstGeom>
          <a:noFill/>
          <a:ln>
            <a:noFill/>
          </a:ln>
        </p:spPr>
        <p:txBody>
          <a:bodyPr/>
          <a:lstStyle>
            <a:lvl1pPr marL="171450" indent="-57150" algn="l" rtl="0" eaLnBrk="0" fontAlgn="base" hangingPunct="0">
              <a:lnSpc>
                <a:spcPct val="100000"/>
              </a:lnSpc>
              <a:spcBef>
                <a:spcPts val="300"/>
              </a:spcBef>
              <a:spcAft>
                <a:spcPts val="300"/>
              </a:spcAft>
              <a:buClr>
                <a:schemeClr val="bg1"/>
              </a:buClr>
              <a:buSzPct val="25000"/>
              <a:buFont typeface="Wingdings" panose="05000000000000000000" pitchFamily="2" charset="2"/>
              <a:buChar char=" "/>
              <a:defRPr sz="2400" b="1">
                <a:solidFill>
                  <a:srgbClr val="333333"/>
                </a:solidFill>
                <a:latin typeface="Times New Roman" pitchFamily="18" charset="0"/>
                <a:ea typeface="+mn-ea"/>
                <a:cs typeface="Times New Roman" pitchFamily="18" charset="0"/>
              </a:defRPr>
            </a:lvl1pPr>
            <a:lvl2pPr marL="671513" indent="-290513" algn="l" rtl="0" eaLnBrk="0" fontAlgn="base" hangingPunct="0">
              <a:lnSpc>
                <a:spcPct val="100000"/>
              </a:lnSpc>
              <a:spcBef>
                <a:spcPts val="300"/>
              </a:spcBef>
              <a:spcAft>
                <a:spcPts val="300"/>
              </a:spcAft>
              <a:buClr>
                <a:srgbClr val="333333"/>
              </a:buClr>
              <a:buSzPct val="100000"/>
              <a:buFont typeface="Wingdings" pitchFamily="2" charset="2"/>
              <a:buChar char="v"/>
              <a:defRPr sz="2400" b="1">
                <a:solidFill>
                  <a:srgbClr val="333333"/>
                </a:solidFill>
                <a:latin typeface="Times New Roman" pitchFamily="18" charset="0"/>
                <a:cs typeface="Times New Roman" pitchFamily="18" charset="0"/>
              </a:defRPr>
            </a:lvl2pPr>
            <a:lvl3pPr marL="1139825" indent="-277813" algn="l" rtl="0" eaLnBrk="0" fontAlgn="base" hangingPunct="0">
              <a:lnSpc>
                <a:spcPct val="100000"/>
              </a:lnSpc>
              <a:spcBef>
                <a:spcPts val="300"/>
              </a:spcBef>
              <a:spcAft>
                <a:spcPts val="300"/>
              </a:spcAft>
              <a:buClr>
                <a:srgbClr val="333333"/>
              </a:buClr>
              <a:buSzPct val="120000"/>
              <a:buFont typeface="Wingdings" pitchFamily="2" charset="2"/>
              <a:buChar char="§"/>
              <a:defRPr sz="2400">
                <a:solidFill>
                  <a:srgbClr val="333333"/>
                </a:solidFill>
                <a:latin typeface="Times New Roman" pitchFamily="18" charset="0"/>
                <a:cs typeface="Times New Roman" pitchFamily="18" charset="0"/>
              </a:defRPr>
            </a:lvl3pPr>
            <a:lvl4pPr marL="1490663" indent="-247650" algn="l" rtl="0" eaLnBrk="0" fontAlgn="base" hangingPunct="0">
              <a:lnSpc>
                <a:spcPct val="100000"/>
              </a:lnSpc>
              <a:spcBef>
                <a:spcPts val="300"/>
              </a:spcBef>
              <a:spcAft>
                <a:spcPts val="300"/>
              </a:spcAft>
              <a:buClr>
                <a:srgbClr val="333333"/>
              </a:buClr>
              <a:buSzPct val="120000"/>
              <a:buFont typeface="Arial" pitchFamily="34" charset="0"/>
              <a:buChar char="•"/>
              <a:defRPr sz="2400">
                <a:solidFill>
                  <a:srgbClr val="333333"/>
                </a:solidFill>
                <a:latin typeface="Times New Roman" pitchFamily="18" charset="0"/>
                <a:cs typeface="Times New Roman" pitchFamily="18" charset="0"/>
              </a:defRPr>
            </a:lvl4pPr>
            <a:lvl5pPr marL="2057400" indent="-228600" algn="l" rtl="0" eaLnBrk="0" fontAlgn="base" hangingPunct="0">
              <a:lnSpc>
                <a:spcPct val="100000"/>
              </a:lnSpc>
              <a:spcBef>
                <a:spcPts val="300"/>
              </a:spcBef>
              <a:spcAft>
                <a:spcPts val="300"/>
              </a:spcAft>
              <a:buChar char="»"/>
              <a:defRPr sz="24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858838" lvl="1" indent="-477838" eaLnBrk="1" hangingPunct="1">
              <a:lnSpc>
                <a:spcPct val="130000"/>
              </a:lnSpc>
              <a:buFont typeface="Wingdings" panose="05000000000000000000" pitchFamily="2" charset="2"/>
              <a:buChar char="ü"/>
              <a:defRPr/>
            </a:pPr>
            <a:r>
              <a:rPr lang="en-US" sz="2200" i="1" u="sng">
                <a:solidFill>
                  <a:schemeClr val="tx1"/>
                </a:solidFill>
              </a:rPr>
              <a:t>Hàng hóa Xăng dầu sáng (XDS)</a:t>
            </a:r>
          </a:p>
          <a:p>
            <a:pPr marL="381000" lvl="1" indent="0" algn="just" eaLnBrk="1" hangingPunct="1">
              <a:lnSpc>
                <a:spcPct val="130000"/>
              </a:lnSpc>
              <a:buNone/>
              <a:defRPr/>
            </a:pPr>
            <a:r>
              <a:rPr lang="en-US" sz="2200" b="0">
                <a:solidFill>
                  <a:schemeClr val="tx1"/>
                </a:solidFill>
              </a:rPr>
              <a:t>Thông th</a:t>
            </a:r>
            <a:r>
              <a:rPr lang="vi-VN" sz="2200" b="0">
                <a:solidFill>
                  <a:schemeClr val="tx1"/>
                </a:solidFill>
              </a:rPr>
              <a:t>ư</a:t>
            </a:r>
            <a:r>
              <a:rPr lang="en-US" sz="2200" b="0">
                <a:solidFill>
                  <a:schemeClr val="tx1"/>
                </a:solidFill>
              </a:rPr>
              <a:t>ờng là những mặt hàng đ</a:t>
            </a:r>
            <a:r>
              <a:rPr lang="vi-VN" sz="2200" b="0">
                <a:solidFill>
                  <a:schemeClr val="tx1"/>
                </a:solidFill>
              </a:rPr>
              <a:t>ư</a:t>
            </a:r>
            <a:r>
              <a:rPr lang="en-US" sz="2200" b="0">
                <a:solidFill>
                  <a:schemeClr val="tx1"/>
                </a:solidFill>
              </a:rPr>
              <a:t>ợc bán qua cột b</a:t>
            </a:r>
            <a:r>
              <a:rPr lang="vi-VN" sz="2200" b="0">
                <a:solidFill>
                  <a:schemeClr val="tx1"/>
                </a:solidFill>
              </a:rPr>
              <a:t>ơ</a:t>
            </a:r>
            <a:r>
              <a:rPr lang="en-US" sz="2200" b="0">
                <a:solidFill>
                  <a:schemeClr val="tx1"/>
                </a:solidFill>
              </a:rPr>
              <a:t>m. Đ</a:t>
            </a:r>
            <a:r>
              <a:rPr lang="vi-VN" sz="2200" b="0">
                <a:solidFill>
                  <a:schemeClr val="tx1"/>
                </a:solidFill>
              </a:rPr>
              <a:t>ư</a:t>
            </a:r>
            <a:r>
              <a:rPr lang="en-US" sz="2200" b="0">
                <a:solidFill>
                  <a:schemeClr val="tx1"/>
                </a:solidFill>
              </a:rPr>
              <a:t>ợc kinh doanh theo nhiều các ĐVT khác nhau. Tại Trạm XD th</a:t>
            </a:r>
            <a:r>
              <a:rPr lang="vi-VN" sz="2200" b="0">
                <a:solidFill>
                  <a:schemeClr val="tx1"/>
                </a:solidFill>
              </a:rPr>
              <a:t>ư</a:t>
            </a:r>
            <a:r>
              <a:rPr lang="en-US" sz="2200" b="0">
                <a:solidFill>
                  <a:schemeClr val="tx1"/>
                </a:solidFill>
              </a:rPr>
              <a:t>ờng đ</a:t>
            </a:r>
            <a:r>
              <a:rPr lang="vi-VN" sz="2200" b="0">
                <a:solidFill>
                  <a:schemeClr val="tx1"/>
                </a:solidFill>
              </a:rPr>
              <a:t>ư</a:t>
            </a:r>
            <a:r>
              <a:rPr lang="en-US" sz="2200" b="0">
                <a:solidFill>
                  <a:schemeClr val="tx1"/>
                </a:solidFill>
              </a:rPr>
              <a:t>ợc bán bằng hai ĐVT là LTT, L15</a:t>
            </a:r>
            <a:endParaRPr lang="en-US" sz="2200" i="1" u="sng">
              <a:solidFill>
                <a:schemeClr val="tx1"/>
              </a:solidFill>
            </a:endParaRPr>
          </a:p>
          <a:p>
            <a:pPr marL="858838" lvl="1" indent="-477838" algn="just" eaLnBrk="1" hangingPunct="1">
              <a:lnSpc>
                <a:spcPct val="130000"/>
              </a:lnSpc>
              <a:buFont typeface="Wingdings" panose="05000000000000000000" pitchFamily="2" charset="2"/>
              <a:buChar char="ü"/>
              <a:defRPr/>
            </a:pPr>
            <a:r>
              <a:rPr lang="en-US" sz="2200" i="1" u="sng">
                <a:solidFill>
                  <a:schemeClr val="tx1"/>
                </a:solidFill>
              </a:rPr>
              <a:t>Hàng hóa khác (HHK)</a:t>
            </a:r>
            <a:endParaRPr lang="en-US" sz="2200" b="0" i="1" u="sng">
              <a:solidFill>
                <a:schemeClr val="tx1"/>
              </a:solidFill>
            </a:endParaRPr>
          </a:p>
          <a:p>
            <a:pPr marL="381000" lvl="1" indent="0" algn="just" eaLnBrk="1" hangingPunct="1">
              <a:lnSpc>
                <a:spcPct val="130000"/>
              </a:lnSpc>
              <a:buNone/>
              <a:defRPr/>
            </a:pPr>
            <a:r>
              <a:rPr lang="en-US" sz="2200" b="0">
                <a:solidFill>
                  <a:schemeClr val="tx1"/>
                </a:solidFill>
              </a:rPr>
              <a:t>Là những mặt hàng không thuộc nhóm XSD. Đ</a:t>
            </a:r>
            <a:r>
              <a:rPr lang="vi-VN" sz="2200" b="0">
                <a:solidFill>
                  <a:schemeClr val="tx1"/>
                </a:solidFill>
              </a:rPr>
              <a:t>ư</a:t>
            </a:r>
            <a:r>
              <a:rPr lang="en-US" sz="2200" b="0">
                <a:solidFill>
                  <a:schemeClr val="tx1"/>
                </a:solidFill>
              </a:rPr>
              <a:t>ợc kinh doanh theo một ĐVT, thông th</a:t>
            </a:r>
            <a:r>
              <a:rPr lang="vi-VN" sz="2200" b="0">
                <a:solidFill>
                  <a:schemeClr val="tx1"/>
                </a:solidFill>
              </a:rPr>
              <a:t>ư</a:t>
            </a:r>
            <a:r>
              <a:rPr lang="en-US" sz="2200" b="0">
                <a:solidFill>
                  <a:schemeClr val="tx1"/>
                </a:solidFill>
              </a:rPr>
              <a:t>ờng là ĐVT hạch toán = ĐVT tồn kho</a:t>
            </a:r>
            <a:endParaRPr lang="en-US" altLang="en-US" sz="2200" b="0">
              <a:solidFill>
                <a:schemeClr val="tx1"/>
              </a:solidFill>
              <a:ea typeface="ＭＳ Ｐゴシック" panose="020B0600070205080204" pitchFamily="34" charset="-128"/>
            </a:endParaRPr>
          </a:p>
          <a:p>
            <a:pPr marL="112713" indent="0" algn="just">
              <a:lnSpc>
                <a:spcPct val="120000"/>
              </a:lnSpc>
              <a:spcBef>
                <a:spcPts val="0"/>
              </a:spcBef>
              <a:spcAft>
                <a:spcPts val="0"/>
              </a:spcAft>
              <a:buFont typeface="+mj-lt"/>
              <a:buAutoNum type="arabicPeriod"/>
              <a:defRPr/>
            </a:pPr>
            <a:endParaRPr lang="en-US" sz="2200" b="0" kern="0" dirty="0">
              <a:solidFill>
                <a:schemeClr val="tx1"/>
              </a:solidFill>
            </a:endParaRPr>
          </a:p>
        </p:txBody>
      </p:sp>
    </p:spTree>
    <p:extLst>
      <p:ext uri="{BB962C8B-B14F-4D97-AF65-F5344CB8AC3E}">
        <p14:creationId xmlns:p14="http://schemas.microsoft.com/office/powerpoint/2010/main" val="203675867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10259</TotalTime>
  <Words>3091</Words>
  <Application>Microsoft Office PowerPoint</Application>
  <PresentationFormat>On-screen Show (4:3)</PresentationFormat>
  <Paragraphs>374</Paragraphs>
  <Slides>51</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51</vt:i4>
      </vt:variant>
    </vt:vector>
  </HeadingPairs>
  <TitlesOfParts>
    <vt:vector size="60" baseType="lpstr">
      <vt:lpstr>Arial</vt:lpstr>
      <vt:lpstr>Calibri</vt:lpstr>
      <vt:lpstr>Calibri Light</vt:lpstr>
      <vt:lpstr>Times New Roman</vt:lpstr>
      <vt:lpstr>Wingdings</vt:lpstr>
      <vt:lpstr>1_Office Theme</vt:lpstr>
      <vt:lpstr>Custom Design</vt:lpstr>
      <vt:lpstr>Visio</vt:lpstr>
      <vt:lpstr>Microsoft Visio Drawing</vt:lpstr>
      <vt:lpstr> CÔNG TY CỔ PHẦN TIN HỌC VIỄN THÔNG PETROLIMEX  KIỂM THỬ NGƯỜI DÙNG  PHÂN HỆ HÀNG HÓA TỔNG CÔNG TY DỊCH VỤ XĂNG DẦU PETROLIMEX </vt:lpstr>
      <vt:lpstr>NỘI DUNG</vt:lpstr>
      <vt:lpstr>NỘI DUNG</vt:lpstr>
      <vt:lpstr>NỘI DUNG</vt:lpstr>
      <vt:lpstr>TỔNG QUAN</vt:lpstr>
      <vt:lpstr>1 Mô hình tổ chức</vt:lpstr>
      <vt:lpstr>2 Một số khái niệm thường dùng</vt:lpstr>
      <vt:lpstr>2 Một số khái niệm thường dùng</vt:lpstr>
      <vt:lpstr>2 Một số khái niệm thường dùng</vt:lpstr>
      <vt:lpstr>3 Luồng vận động hàng hóa</vt:lpstr>
      <vt:lpstr>4. Các Danh mục</vt:lpstr>
      <vt:lpstr>5. Một số thao tác chung</vt:lpstr>
      <vt:lpstr>MUA HÀNG &amp; QUẢN LÝ KHO</vt:lpstr>
      <vt:lpstr>MUA HÀNG &amp; QUẢN LÝ KHO</vt:lpstr>
      <vt:lpstr>1. Nhập mua nội địa</vt:lpstr>
      <vt:lpstr>1. Nhập mua nội địa</vt:lpstr>
      <vt:lpstr>1. Nhập mua nội địa</vt:lpstr>
      <vt:lpstr>1. Nhập mua nội địa</vt:lpstr>
      <vt:lpstr>1. Nhập mua nội địa</vt:lpstr>
      <vt:lpstr>1. Nhập mua nội địa</vt:lpstr>
      <vt:lpstr>1. Nhập mua nội địa</vt:lpstr>
      <vt:lpstr>2. Di chuyển nội bộ</vt:lpstr>
      <vt:lpstr>2. Di chuyển nội bộ</vt:lpstr>
      <vt:lpstr>1. Di chuyển nội bộ</vt:lpstr>
      <vt:lpstr>PowerPoint Presentation</vt:lpstr>
      <vt:lpstr>3. Nhập mua nội bộ</vt:lpstr>
      <vt:lpstr>PowerPoint Presentation</vt:lpstr>
      <vt:lpstr>4. Nhận và trả hàng gửi cho Khách</vt:lpstr>
      <vt:lpstr>PowerPoint Presentation</vt:lpstr>
      <vt:lpstr>PowerPoint Presentation</vt:lpstr>
      <vt:lpstr>PowerPoint Presentation</vt:lpstr>
      <vt:lpstr>7. Nhập mua Vật tư</vt:lpstr>
      <vt:lpstr>7. Nhập mua Vật tư</vt:lpstr>
      <vt:lpstr>PowerPoint Presentation</vt:lpstr>
      <vt:lpstr>8. Xuất sử dụng Vật tư</vt:lpstr>
      <vt:lpstr>8. Xuất sử dụng Vật tư</vt:lpstr>
      <vt:lpstr>BÁN HÀNG</vt:lpstr>
      <vt:lpstr>PowerPoint Presentation</vt:lpstr>
      <vt:lpstr>PowerPoint Presentation</vt:lpstr>
      <vt:lpstr>2. Xuất bán nội bộ</vt:lpstr>
      <vt:lpstr>2. Xuất bán nội bộ</vt:lpstr>
      <vt:lpstr>PowerPoint Presentation</vt:lpstr>
      <vt:lpstr>PowerPoint Presentation</vt:lpstr>
      <vt:lpstr>3. Xuất bán cho Khách</vt:lpstr>
      <vt:lpstr>3. Xuất bán cho Khách</vt:lpstr>
      <vt:lpstr>3. Xuất bán cho Khách</vt:lpstr>
      <vt:lpstr>3. Xuất bán cho Khách</vt:lpstr>
      <vt:lpstr>PowerPoint Presentation</vt:lpstr>
      <vt:lpstr>HỆ THỐNG BÁO CÁO</vt:lpstr>
      <vt:lpstr>1. Thao tác với báo cáo</vt:lpstr>
      <vt:lpstr>2. Các nhóm báo cáo cơ bản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ANHPC</dc:creator>
  <cp:lastModifiedBy>Nguyet, Tran Thi(PIACOM)</cp:lastModifiedBy>
  <cp:revision>907</cp:revision>
  <cp:lastPrinted>2019-10-11T01:58:10Z</cp:lastPrinted>
  <dcterms:created xsi:type="dcterms:W3CDTF">2016-09-13T07:53:55Z</dcterms:created>
  <dcterms:modified xsi:type="dcterms:W3CDTF">2019-12-14T01:30:50Z</dcterms:modified>
</cp:coreProperties>
</file>