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243" r:id="rId1"/>
    <p:sldMasterId id="2147485246" r:id="rId2"/>
  </p:sldMasterIdLst>
  <p:notesMasterIdLst>
    <p:notesMasterId r:id="rId31"/>
  </p:notesMasterIdLst>
  <p:handoutMasterIdLst>
    <p:handoutMasterId r:id="rId32"/>
  </p:handoutMasterIdLst>
  <p:sldIdLst>
    <p:sldId id="921" r:id="rId3"/>
    <p:sldId id="1082" r:id="rId4"/>
    <p:sldId id="1195" r:id="rId5"/>
    <p:sldId id="1373" r:id="rId6"/>
    <p:sldId id="1374" r:id="rId7"/>
    <p:sldId id="1375" r:id="rId8"/>
    <p:sldId id="1376" r:id="rId9"/>
    <p:sldId id="1378" r:id="rId10"/>
    <p:sldId id="1265" r:id="rId11"/>
    <p:sldId id="1381" r:id="rId12"/>
    <p:sldId id="1379" r:id="rId13"/>
    <p:sldId id="1380" r:id="rId14"/>
    <p:sldId id="1382" r:id="rId15"/>
    <p:sldId id="1384" r:id="rId16"/>
    <p:sldId id="1385" r:id="rId17"/>
    <p:sldId id="1383" r:id="rId18"/>
    <p:sldId id="1386" r:id="rId19"/>
    <p:sldId id="1387" r:id="rId20"/>
    <p:sldId id="1388" r:id="rId21"/>
    <p:sldId id="1266" r:id="rId22"/>
    <p:sldId id="1389" r:id="rId23"/>
    <p:sldId id="1390" r:id="rId24"/>
    <p:sldId id="1395" r:id="rId25"/>
    <p:sldId id="1391" r:id="rId26"/>
    <p:sldId id="1392" r:id="rId27"/>
    <p:sldId id="1393" r:id="rId28"/>
    <p:sldId id="1394" r:id="rId29"/>
    <p:sldId id="891" r:id="rId30"/>
  </p:sldIdLst>
  <p:sldSz cx="9144000" cy="6858000" type="screen4x3"/>
  <p:notesSz cx="6746875" cy="98679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g, Vu Thi (Piacom)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29C7FF"/>
    <a:srgbClr val="5112EE"/>
    <a:srgbClr val="FF0000"/>
    <a:srgbClr val="FF8D8D"/>
    <a:srgbClr val="97A9E1"/>
    <a:srgbClr val="7D93D9"/>
    <a:srgbClr val="587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1110" y="66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12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376" y="18"/>
      </p:cViewPr>
      <p:guideLst>
        <p:guide orient="horz" pos="3108"/>
        <p:guide pos="21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5666C475-8D51-4FCF-A7DA-4DD980B1B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9567863"/>
            <a:ext cx="6731000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67" tIns="44442" rIns="90467" bIns="44442" anchor="ctr"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20444B08-FADD-434F-962E-33AB2562C5E6}" type="slidenum">
              <a:rPr lang="en-US" altLang="vi-VN" sz="900" b="0" smtClean="0">
                <a:latin typeface="Arial Unicode MS" panose="020B0604020202020204" pitchFamily="34" charset="-128"/>
              </a:rPr>
              <a:pPr algn="ctr">
                <a:defRPr/>
              </a:pPr>
              <a:t>‹#›</a:t>
            </a:fld>
            <a:endParaRPr lang="en-US" altLang="vi-VN" sz="900">
              <a:latin typeface="Arial Unicode MS" panose="020B0604020202020204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69A706-BF1E-4833-BF30-529976ADCF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1113" y="9372600"/>
            <a:ext cx="2924175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 sz="1200"/>
            </a:lvl1pPr>
          </a:lstStyle>
          <a:p>
            <a:pPr>
              <a:defRPr/>
            </a:pPr>
            <a:fld id="{8F834E6D-F2EA-4CDC-8245-46EAF7C7CD6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8AEBD10-E6A4-460F-84F2-E0691DBF515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304800"/>
            <a:ext cx="6084888" cy="4564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1521727-6A56-494D-A9D4-D570DB8482D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15925" y="5213350"/>
            <a:ext cx="5889625" cy="3633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7" tIns="44442" rIns="90467" bIns="44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Klicken Sie, um die Formate des Vorlagentextes zu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A335E480-82FD-4185-AA76-BDC252134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9580563"/>
            <a:ext cx="67310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7" tIns="44442" rIns="90467" bIns="44442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vi-VN" sz="1000" b="0">
                <a:latin typeface="Arial Unicode MS" panose="020B0604020202020204" pitchFamily="34" charset="-128"/>
              </a:rPr>
              <a:t> </a:t>
            </a:r>
            <a:fld id="{CF76CD62-D102-4572-B29E-E6C31D9FAE24}" type="slidenum">
              <a:rPr lang="en-US" altLang="vi-VN" sz="1000" b="0" smtClean="0">
                <a:latin typeface="Arial Unicode MS" panose="020B0604020202020204" pitchFamily="34" charset="-128"/>
              </a:rPr>
              <a:pPr algn="ctr">
                <a:defRPr/>
              </a:pPr>
              <a:t>‹#›</a:t>
            </a:fld>
            <a:endParaRPr lang="en-US" altLang="vi-VN" sz="1000">
              <a:latin typeface="Arial Unicode MS" panose="020B060402020202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rtl="0" eaLnBrk="0" fontAlgn="base" hangingPunct="0">
      <a:spcBef>
        <a:spcPct val="0"/>
      </a:spcBef>
      <a:spcAft>
        <a:spcPct val="50000"/>
      </a:spcAft>
      <a:buSzPct val="100000"/>
      <a:buFont typeface="Wingdings" panose="05000000000000000000" pitchFamily="2" charset="2"/>
      <a:buChar char="l"/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00050" indent="-114300" algn="l" rtl="0" eaLnBrk="0" fontAlgn="base" hangingPunct="0">
      <a:spcBef>
        <a:spcPct val="0"/>
      </a:spcBef>
      <a:spcAft>
        <a:spcPct val="50000"/>
      </a:spcAft>
      <a:buSzPct val="100000"/>
      <a:buFont typeface="Wingdings" panose="05000000000000000000" pitchFamily="2" charset="2"/>
      <a:buChar char=""/>
      <a:defRPr sz="10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628650" indent="-114300" algn="l" rtl="0" eaLnBrk="0" fontAlgn="base" hangingPunct="0">
      <a:spcBef>
        <a:spcPct val="0"/>
      </a:spcBef>
      <a:spcAft>
        <a:spcPct val="50000"/>
      </a:spcAft>
      <a:buSzPct val="100000"/>
      <a:buChar char="•"/>
      <a:defRPr sz="8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821B5DD-6189-4864-959A-E2BC5A3641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9C2BA602-D389-4FD6-8793-E91F8921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vi-VN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818D578E-007C-413D-BB5A-B88A4284E26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821113" y="9372600"/>
            <a:ext cx="2924175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SzPct val="100000"/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Aft>
                <a:spcPct val="50000"/>
              </a:spcAft>
              <a:buSzPct val="100000"/>
              <a:buFont typeface="Wingdings" panose="05000000000000000000" pitchFamily="2" charset="2"/>
              <a:buChar char=""/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Aft>
                <a:spcPct val="50000"/>
              </a:spcAft>
              <a:buSzPct val="100000"/>
              <a:buChar char="•"/>
              <a:defRPr sz="8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3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3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SzTx/>
              <a:buFont typeface="Wingdings" panose="05000000000000000000" pitchFamily="2" charset="2"/>
              <a:buNone/>
            </a:pPr>
            <a:fld id="{8A2F2D6F-2215-40A6-B41C-363330813B80}" type="slidenum">
              <a:rPr lang="en-US" altLang="vi-VN" sz="1600">
                <a:latin typeface="Arial" panose="020B0604020202020204" pitchFamily="34" charset="0"/>
              </a:rPr>
              <a:pPr algn="ctr" eaLnBrk="1" hangingPunct="1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SzTx/>
                <a:buFont typeface="Wingdings" panose="05000000000000000000" pitchFamily="2" charset="2"/>
                <a:buNone/>
              </a:pPr>
              <a:t>1</a:t>
            </a:fld>
            <a:endParaRPr lang="en-US" altLang="vi-VN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ABDB331-5B4D-447D-9526-254658A83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103437"/>
            <a:ext cx="7886700" cy="16567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NỘI DUNG</a:t>
            </a:r>
            <a:br>
              <a:rPr lang="en-US" dirty="0"/>
            </a:br>
            <a:r>
              <a:rPr lang="en-US" dirty="0"/>
              <a:t>NỘI DUNG TRÌNH BÀY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4C6502F-2030-4332-BFCF-7EE42DEF23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4114785"/>
            <a:ext cx="7886700" cy="5341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: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100823704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44" name="Rectangle 10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6718" y="2116899"/>
            <a:ext cx="7482395" cy="3870542"/>
          </a:xfrm>
          <a:prstGeom prst="rect">
            <a:avLst/>
          </a:prstGeom>
        </p:spPr>
        <p:txBody>
          <a:bodyPr anchor="ctr"/>
          <a:lstStyle>
            <a:lvl1pPr marL="0" indent="114300" algn="ct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9504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497496" y="185528"/>
            <a:ext cx="7553739" cy="629393"/>
          </a:xfrm>
        </p:spPr>
        <p:txBody>
          <a:bodyPr lIns="91440" tIns="45720" rIns="91440" bIns="45720"/>
          <a:lstStyle>
            <a:lvl1pPr algn="ctr">
              <a:defRPr sz="32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191590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E413D-35CB-44C6-AC41-946F8CA3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" y="1"/>
            <a:ext cx="6624319" cy="8631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D67FA-6DE9-4257-891B-8A6F9D32C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5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BF2B3070-C8F8-41D2-BADB-E4B78DB05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244792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TY  CỔ PHẦN TIN HỌC VIỄN THÔNG PETROLIMEX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561B024-64F7-42FF-AB31-3846D628E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5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45" r:id="rId2"/>
  </p:sldLayoutIdLst>
  <p:transition spd="med">
    <p:zoom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21B14E-8E63-4C9E-B77F-69796AF9E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BE256-045B-4293-A5EF-B527950F1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6" y="0"/>
            <a:ext cx="7363495" cy="83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1FCE8-61E4-4343-9F62-73F03B1DB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1" y="1080586"/>
            <a:ext cx="7632699" cy="499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432CB8-0E33-44EB-86F2-27C7597F2DE3}"/>
              </a:ext>
            </a:extLst>
          </p:cNvPr>
          <p:cNvCxnSpPr/>
          <p:nvPr/>
        </p:nvCxnSpPr>
        <p:spPr>
          <a:xfrm flipH="1">
            <a:off x="-9525" y="839962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05486" y="647327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DD6ACD0-B0D6-4C26-810E-CEFEFD9AEA61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34D7EC-FD1D-458B-80EC-AA665E6A4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13" y="185477"/>
            <a:ext cx="1620943" cy="4138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789CE6-681C-43C8-B807-59E3FB0FF02D}"/>
              </a:ext>
            </a:extLst>
          </p:cNvPr>
          <p:cNvSpPr txBox="1"/>
          <p:nvPr/>
        </p:nvSpPr>
        <p:spPr>
          <a:xfrm>
            <a:off x="84544" y="6511750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FF5C5BB-5441-4120-AB03-DAA0B1A74F4A}" type="datetime1">
              <a:rPr lang="vi-VN" sz="1600" smtClean="0">
                <a:solidFill>
                  <a:schemeClr val="bg1"/>
                </a:solidFill>
                <a:latin typeface="+mj-lt"/>
              </a:rPr>
              <a:t>14/12/2019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366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7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v"/>
        <a:defRPr sz="2400" b="1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E0254F33-5A1E-4225-8A7F-8EC134A97C64}"/>
              </a:ext>
            </a:extLst>
          </p:cNvPr>
          <p:cNvSpPr txBox="1">
            <a:spLocks/>
          </p:cNvSpPr>
          <p:nvPr/>
        </p:nvSpPr>
        <p:spPr>
          <a:xfrm>
            <a:off x="0" y="2147269"/>
            <a:ext cx="9282546" cy="20667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KIỂM </a:t>
            </a:r>
            <a:r>
              <a:rPr lang="en-US" dirty="0" smtClean="0"/>
              <a:t>THỬ NG</a:t>
            </a:r>
            <a:r>
              <a:rPr lang="vi-VN" dirty="0" smtClean="0"/>
              <a:t>Ư</a:t>
            </a:r>
            <a:r>
              <a:rPr lang="en-US" dirty="0" smtClean="0"/>
              <a:t>ỜI DÙNG</a:t>
            </a:r>
            <a:br>
              <a:rPr lang="en-US" dirty="0" smtClean="0"/>
            </a:br>
            <a:r>
              <a:rPr lang="en-US" sz="2800" dirty="0"/>
              <a:t>PHÂN HỆ </a:t>
            </a:r>
            <a:r>
              <a:rPr lang="en-US" sz="2800"/>
              <a:t>KẾ </a:t>
            </a:r>
            <a:r>
              <a:rPr lang="en-US" sz="2800" smtClean="0"/>
              <a:t>TOÁN QUẢN TRỊ</a:t>
            </a:r>
            <a:r>
              <a:rPr lang="en-US" sz="2800"/>
              <a:t/>
            </a:r>
            <a:br>
              <a:rPr lang="en-US" sz="2800"/>
            </a:br>
            <a:r>
              <a:rPr lang="en-US" sz="2800" smtClean="0"/>
              <a:t>TỔNG CÔNG TY DỊCH VỤ XĂNG DẦU PETROLIMEX</a:t>
            </a:r>
            <a:endParaRPr lang="en-US" sz="2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2. </a:t>
            </a:r>
            <a:r>
              <a:rPr lang="en-US" altLang="en-US" smtClean="0">
                <a:solidFill>
                  <a:schemeClr val="tx1"/>
                </a:solidFill>
              </a:rPr>
              <a:t>Quản lý danh mục từ điển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498764" y="1029769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dùng thêm mới, sửa đổi, xem các danh mục từ điển liên quan đến đối tượng quản trị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 tâm chi phí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 phân tích kinh doanh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thức phân bổ chi phí</a:t>
            </a:r>
          </a:p>
          <a:p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Tổng công </a:t>
            </a:r>
            <a:r>
              <a:rPr lang="en-US" sz="2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 và </a:t>
            </a:r>
            <a:r>
              <a:rPr lang="en-US" sz="2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nhánh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Trung tâm chi phí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0" y="87559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Costing/ Từ điển/ Trung tâm chi phí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575" y="1535487"/>
            <a:ext cx="3970120" cy="458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Trung tâm chi phí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0" y="87559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Costing/ Từ điển/ Trung tâm chi phí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692728" y="1325939"/>
            <a:ext cx="7287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 tắc đặt mã: </a:t>
            </a: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&lt;XXX&gt;1&lt;YY&gt;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Khối văn phòng</a:t>
            </a: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&lt;XXX&gt;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2&lt;YY&gt;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 hàng xăng dầu/ Đội xe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599"/>
            <a:ext cx="9065117" cy="343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Chiều phân tích – Loại hình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0" y="87559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Costing/ Từ điển/ Danh mục loại hình kinh doanh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97" y="1676400"/>
            <a:ext cx="8285815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Chiều phân tích – Phương thức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0" y="87559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Costing/ Từ điển/ Phương thức bán hàng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73" y="1648399"/>
            <a:ext cx="7320053" cy="41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Chiều phân tích – Mặt hàng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0" y="87559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Costing/ Từ điển/ Danh mục mặt hàng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89" y="1288181"/>
            <a:ext cx="8591421" cy="48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Nhóm chiều phân tích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0" y="87559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Costing/ Từ điển/ Danh mục nhóm chiều phân tích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8" y="2268389"/>
            <a:ext cx="8857143" cy="2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Nhóm chiều phân tích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79" y="1595694"/>
            <a:ext cx="8695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 để khai báo các nhóm chiều phân tích cụ thể trong danh mục Tài sản cố định, Chi phí trả trước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71054" y="2478712"/>
            <a:ext cx="3906232" cy="3599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707" y="2478712"/>
            <a:ext cx="4347828" cy="3578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0" y="87559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Accounting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/ TSCĐ/ Danh mục tài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</a:p>
          <a:p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</a:t>
            </a:r>
            <a:r>
              <a:rPr lang="vi-VN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/ Chi phí trả trước/ Công thức phân bổ CPTT – theo tháng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Công thức phân bổ chi phí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0" y="87559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Costing/ Từ điển/ Công thức phân bổ chi phí chung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46363" y="1851314"/>
            <a:ext cx="8421335" cy="299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Công thức phân bổ chi phí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0" y="87559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Costing/ Từ điển/ Công thức phân bổ chi phí chung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74072" y="2310966"/>
            <a:ext cx="8438749" cy="36049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4073" y="1479969"/>
            <a:ext cx="8438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tiết từng công thức phân bổ: thay đổi nguồn dữ liệu tiêu thức phân bổ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6">
            <a:extLst>
              <a:ext uri="{FF2B5EF4-FFF2-40B4-BE49-F238E27FC236}">
                <a16:creationId xmlns:a16="http://schemas.microsoft.com/office/drawing/2014/main" id="{33737AAC-0832-43CE-876A-1F796730A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" y="1"/>
            <a:ext cx="8384346" cy="863124"/>
          </a:xfrm>
        </p:spPr>
        <p:txBody>
          <a:bodyPr/>
          <a:lstStyle/>
          <a:p>
            <a:pPr algn="ctr"/>
            <a:r>
              <a:rPr lang="en-US" altLang="en-US">
                <a:solidFill>
                  <a:schemeClr val="tx1"/>
                </a:solidFill>
              </a:rPr>
              <a:t>NỘI DUNG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F24442-ACF3-4BB1-89D4-DAA9DCAFD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124577"/>
              </p:ext>
            </p:extLst>
          </p:nvPr>
        </p:nvGraphicFramePr>
        <p:xfrm>
          <a:off x="1005437" y="1153549"/>
          <a:ext cx="7133126" cy="2851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336">
                  <a:extLst>
                    <a:ext uri="{9D8B030D-6E8A-4147-A177-3AD203B41FA5}">
                      <a16:colId xmlns:a16="http://schemas.microsoft.com/office/drawing/2014/main" val="3886746735"/>
                    </a:ext>
                  </a:extLst>
                </a:gridCol>
                <a:gridCol w="6049790">
                  <a:extLst>
                    <a:ext uri="{9D8B030D-6E8A-4147-A177-3AD203B41FA5}">
                      <a16:colId xmlns:a16="http://schemas.microsoft.com/office/drawing/2014/main" val="1963609072"/>
                    </a:ext>
                  </a:extLst>
                </a:gridCol>
              </a:tblGrid>
              <a:tr h="712763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quy trình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7466745"/>
                  </a:ext>
                </a:extLst>
              </a:tr>
              <a:tr h="7127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 quản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trị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925191"/>
                  </a:ext>
                </a:extLst>
              </a:tr>
              <a:tr h="7127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lý danh mục từ điển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972188"/>
                  </a:ext>
                </a:extLst>
              </a:tr>
              <a:tr h="71276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</a:t>
                      </a: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bổ chi phí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9823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3. </a:t>
            </a:r>
            <a:r>
              <a:rPr lang="en-US" altLang="en-US">
                <a:solidFill>
                  <a:schemeClr val="tx1"/>
                </a:solidFill>
              </a:rPr>
              <a:t>Quy trình </a:t>
            </a:r>
            <a:r>
              <a:rPr lang="en-US" altLang="en-US" smtClean="0">
                <a:solidFill>
                  <a:schemeClr val="tx1"/>
                </a:solidFill>
              </a:rPr>
              <a:t>phân bổ chi phí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845126" y="1057479"/>
            <a:ext cx="74537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bổ chi phí từ các Trung tâm chi phí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 văn phòng</a:t>
            </a:r>
          </a:p>
          <a:p>
            <a:pPr marL="342900" indent="-342900"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bổ chi phí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 các cửa hàng/ đội xe</a:t>
            </a:r>
          </a:p>
          <a:p>
            <a:pPr marL="342900" indent="-342900">
              <a:buFontTx/>
              <a:buChar char="-"/>
            </a:pP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bổ chi phí giữa các đối tượng chiều phân tích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Phạm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</a:p>
          <a:p>
            <a:pPr marL="342900" indent="-342900">
              <a:buFontTx/>
              <a:buChar char="-"/>
            </a:pP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Tổng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ty,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3. </a:t>
            </a:r>
            <a:r>
              <a:rPr lang="en-US" altLang="en-US">
                <a:solidFill>
                  <a:schemeClr val="tx1"/>
                </a:solidFill>
              </a:rPr>
              <a:t>Quy trình </a:t>
            </a:r>
            <a:r>
              <a:rPr lang="en-US" altLang="en-US" smtClean="0">
                <a:solidFill>
                  <a:schemeClr val="tx1"/>
                </a:solidFill>
              </a:rPr>
              <a:t>phân bổ chi phí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845126" y="1237589"/>
            <a:ext cx="7453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chung</a:t>
            </a: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 1: Phân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bổ chi phí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 sang phòng ban chi tiết</a:t>
            </a:r>
          </a:p>
          <a:p>
            <a:pPr algn="just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 2: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Phân bổ chi phí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 xe/ cửa hàng xăng dầu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Phân bổ chi phí từ TTCP sang chiều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3. </a:t>
            </a:r>
            <a:r>
              <a:rPr lang="en-US" altLang="en-US">
                <a:solidFill>
                  <a:schemeClr val="tx1"/>
                </a:solidFill>
              </a:rPr>
              <a:t>Quy trình </a:t>
            </a:r>
            <a:r>
              <a:rPr lang="en-US" altLang="en-US" smtClean="0">
                <a:solidFill>
                  <a:schemeClr val="tx1"/>
                </a:solidFill>
              </a:rPr>
              <a:t>phân bổ chi phí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0" y="1053975"/>
            <a:ext cx="745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Kiểm tra công thức phân bổ trong kỳ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67153" y="17927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dẫn: 	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Costing/ Từ điển/ Công thức phân bổ - Trung tâm chi phí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46052" y="2445305"/>
            <a:ext cx="8181092" cy="267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3. </a:t>
            </a:r>
            <a:r>
              <a:rPr lang="en-US" altLang="en-US">
                <a:solidFill>
                  <a:schemeClr val="tx1"/>
                </a:solidFill>
              </a:rPr>
              <a:t>Quy trình </a:t>
            </a:r>
            <a:r>
              <a:rPr lang="en-US" altLang="en-US" smtClean="0">
                <a:solidFill>
                  <a:schemeClr val="tx1"/>
                </a:solidFill>
              </a:rPr>
              <a:t>phân bổ chi phí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0" y="1053975"/>
            <a:ext cx="745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Kiểm tra công thức phân bổ trong kỳ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67153" y="17927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dẫn: 	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Costing/ Từ điển/ Công thức phân bổ - Trung tâm chi phí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7618"/>
            <a:ext cx="9143999" cy="319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3. </a:t>
            </a:r>
            <a:r>
              <a:rPr lang="en-US" altLang="en-US">
                <a:solidFill>
                  <a:schemeClr val="tx1"/>
                </a:solidFill>
              </a:rPr>
              <a:t>Quy trình </a:t>
            </a:r>
            <a:r>
              <a:rPr lang="en-US" altLang="en-US" smtClean="0">
                <a:solidFill>
                  <a:schemeClr val="tx1"/>
                </a:solidFill>
              </a:rPr>
              <a:t>phân bổ chi phí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0" y="1053975"/>
            <a:ext cx="745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Kiểm tra công thức phân bổ trong kỳ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67153" y="17927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dẫn: 	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Costing/ Từ điển/ Công thức phân bổ -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 phân tích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3" y="2470050"/>
            <a:ext cx="8941586" cy="27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3. </a:t>
            </a:r>
            <a:r>
              <a:rPr lang="en-US" altLang="en-US">
                <a:solidFill>
                  <a:schemeClr val="tx1"/>
                </a:solidFill>
              </a:rPr>
              <a:t>Quy trình </a:t>
            </a:r>
            <a:r>
              <a:rPr lang="en-US" altLang="en-US" smtClean="0">
                <a:solidFill>
                  <a:schemeClr val="tx1"/>
                </a:solidFill>
              </a:rPr>
              <a:t>phân bổ chi phí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718466" y="1140275"/>
            <a:ext cx="745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Chạy phân bổ chi phí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67153" y="17927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dẫn: 	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Costing/ Từ điển/ Hạch toán chi phí chung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18466" y="2470050"/>
            <a:ext cx="7715172" cy="26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3. </a:t>
            </a:r>
            <a:r>
              <a:rPr lang="en-US" altLang="en-US">
                <a:solidFill>
                  <a:schemeClr val="tx1"/>
                </a:solidFill>
              </a:rPr>
              <a:t>Quy trình </a:t>
            </a:r>
            <a:r>
              <a:rPr lang="en-US" altLang="en-US" smtClean="0">
                <a:solidFill>
                  <a:schemeClr val="tx1"/>
                </a:solidFill>
              </a:rPr>
              <a:t>phân bổ chi phí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718466" y="1140275"/>
            <a:ext cx="745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Kiểm tra kết quả phân bổ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-2122" y="17927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dẫn: 	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Costing/ Từ điển/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 hợp chi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phí chung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58248" y="2531605"/>
            <a:ext cx="8423412" cy="258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3. </a:t>
            </a:r>
            <a:r>
              <a:rPr lang="en-US" altLang="en-US">
                <a:solidFill>
                  <a:schemeClr val="tx1"/>
                </a:solidFill>
              </a:rPr>
              <a:t>Quy trình </a:t>
            </a:r>
            <a:r>
              <a:rPr lang="en-US" altLang="en-US" smtClean="0">
                <a:solidFill>
                  <a:schemeClr val="tx1"/>
                </a:solidFill>
              </a:rPr>
              <a:t>phân bổ chi phí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718466" y="1140275"/>
            <a:ext cx="745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Kiểm tra kết quả phân bổ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0" y="16019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dẫn: 	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Costing/ Từ điển/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 hợp chi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phí chung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48480" y="2340755"/>
            <a:ext cx="7847037" cy="395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2AF9-5857-4295-9AB8-2F43606B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0643"/>
            <a:ext cx="7886700" cy="1656713"/>
          </a:xfrm>
        </p:spPr>
        <p:txBody>
          <a:bodyPr/>
          <a:lstStyle/>
          <a:p>
            <a:r>
              <a:rPr lang="en-US"/>
              <a:t>TRÂN TRỌNG CẢM </a:t>
            </a:r>
            <a:r>
              <a:rPr lang="vi-VN"/>
              <a:t>Ơ</a:t>
            </a:r>
            <a:r>
              <a:rPr lang="en-US"/>
              <a:t>N!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6">
            <a:extLst>
              <a:ext uri="{FF2B5EF4-FFF2-40B4-BE49-F238E27FC236}">
                <a16:creationId xmlns:a16="http://schemas.microsoft.com/office/drawing/2014/main" id="{4CE4716A-2915-46A6-BB30-0A39B2B15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1. Tổng quan phân hệ kế </a:t>
            </a:r>
            <a:r>
              <a:rPr lang="en-US" altLang="en-US" smtClean="0">
                <a:solidFill>
                  <a:schemeClr val="tx1"/>
                </a:solidFill>
              </a:rPr>
              <a:t>toán quản trị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/>
          </p:cNvPr>
          <p:cNvSpPr>
            <a:spLocks noGrp="1"/>
          </p:cNvSpPr>
          <p:nvPr>
            <p:ph idx="1"/>
          </p:nvPr>
        </p:nvSpPr>
        <p:spPr>
          <a:xfrm>
            <a:off x="76200" y="762000"/>
            <a:ext cx="8913254" cy="5670550"/>
          </a:xfrm>
        </p:spPr>
        <p:txBody>
          <a:bodyPr rtlCol="0">
            <a:normAutofit/>
          </a:bodyPr>
          <a:lstStyle/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>
                <a:solidFill>
                  <a:schemeClr val="tx1"/>
                </a:solidFill>
              </a:rPr>
              <a:t>Khái niệm: Là </a:t>
            </a:r>
            <a:r>
              <a:rPr lang="en-US" sz="2400" smtClean="0">
                <a:solidFill>
                  <a:schemeClr val="tx1"/>
                </a:solidFill>
              </a:rPr>
              <a:t>một phần của </a:t>
            </a:r>
            <a:r>
              <a:rPr lang="en-US" sz="2400">
                <a:solidFill>
                  <a:schemeClr val="tx1"/>
                </a:solidFill>
              </a:rPr>
              <a:t>hệ thống thông </a:t>
            </a:r>
            <a:r>
              <a:rPr lang="en-US" sz="2400" smtClean="0">
                <a:solidFill>
                  <a:schemeClr val="tx1"/>
                </a:solidFill>
              </a:rPr>
              <a:t>tin quản </a:t>
            </a:r>
            <a:r>
              <a:rPr lang="en-US" sz="2400">
                <a:solidFill>
                  <a:schemeClr val="tx1"/>
                </a:solidFill>
              </a:rPr>
              <a:t>lý (</a:t>
            </a:r>
            <a:r>
              <a:rPr lang="en-US" sz="2400" smtClean="0">
                <a:solidFill>
                  <a:schemeClr val="tx1"/>
                </a:solidFill>
              </a:rPr>
              <a:t>mức Tổng công ty</a:t>
            </a:r>
            <a:r>
              <a:rPr lang="en-US" sz="2400" smtClean="0">
                <a:solidFill>
                  <a:schemeClr val="tx1"/>
                </a:solidFill>
              </a:rPr>
              <a:t>, </a:t>
            </a:r>
            <a:r>
              <a:rPr lang="en-US" sz="2400" smtClean="0">
                <a:solidFill>
                  <a:schemeClr val="tx1"/>
                </a:solidFill>
              </a:rPr>
              <a:t>Chi nhánh) nhằm kiểm </a:t>
            </a:r>
            <a:r>
              <a:rPr lang="en-US" sz="2400">
                <a:solidFill>
                  <a:schemeClr val="tx1"/>
                </a:solidFill>
              </a:rPr>
              <a:t>soát các hoạt động sản xuất kinh doanh nhằm tối đa hoá </a:t>
            </a:r>
            <a:r>
              <a:rPr lang="en-US" sz="2400" smtClean="0">
                <a:solidFill>
                  <a:schemeClr val="tx1"/>
                </a:solidFill>
              </a:rPr>
              <a:t>các mục tiêu đề ra.</a:t>
            </a:r>
            <a:endParaRPr lang="en-US" sz="2400">
              <a:solidFill>
                <a:schemeClr val="tx1"/>
              </a:solidFill>
            </a:endParaRP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>
                <a:solidFill>
                  <a:schemeClr val="tx1"/>
                </a:solidFill>
              </a:rPr>
              <a:t>Vai trò</a:t>
            </a:r>
            <a:endParaRPr lang="en-US" sz="2400" dirty="0">
              <a:solidFill>
                <a:schemeClr val="tx1"/>
              </a:solidFill>
            </a:endParaRP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tx1"/>
                </a:solidFill>
              </a:rPr>
              <a:t>Cung cấp số liệu đầy đủ kịp thời về tình hình hoạt động sản xuất kinh doanh cho </a:t>
            </a:r>
            <a:r>
              <a:rPr lang="vi-VN" sz="2400">
                <a:solidFill>
                  <a:schemeClr val="tx1"/>
                </a:solidFill>
              </a:rPr>
              <a:t>lãnh đạo.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2400">
                <a:solidFill>
                  <a:schemeClr val="tx1"/>
                </a:solidFill>
              </a:rPr>
              <a:t>Thực hiện các công việc: </a:t>
            </a:r>
            <a:r>
              <a:rPr lang="en-US" sz="2400" smtClean="0">
                <a:solidFill>
                  <a:schemeClr val="tx1"/>
                </a:solidFill>
              </a:rPr>
              <a:t>Đánh giá hiệu quả kinh doanh theo từng đối tượng quản trị</a:t>
            </a:r>
            <a:r>
              <a:rPr lang="vi-VN" sz="2400" smtClean="0">
                <a:solidFill>
                  <a:schemeClr val="tx1"/>
                </a:solidFill>
              </a:rPr>
              <a:t>.</a:t>
            </a:r>
            <a:endParaRPr lang="vi-VN" sz="2400">
              <a:solidFill>
                <a:schemeClr val="tx1"/>
              </a:solidFill>
            </a:endParaRP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2400">
                <a:solidFill>
                  <a:schemeClr val="tx1"/>
                </a:solidFill>
              </a:rPr>
              <a:t>Dự báo tăng trưởng, thị trường và nhu cầu tương lai</a:t>
            </a:r>
            <a:endParaRPr lang="en-US" sz="2400" dirty="0">
              <a:solidFill>
                <a:schemeClr val="tx1"/>
              </a:solidFill>
            </a:endParaRPr>
          </a:p>
          <a:p>
            <a:pPr marL="184150" lvl="1" indent="-182563" algn="just" eaLnBrk="1" fontAlgn="auto" hangingPunct="1">
              <a:lnSpc>
                <a:spcPct val="200000"/>
              </a:lnSpc>
              <a:spcBef>
                <a:spcPct val="2500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03288"/>
            <a:ext cx="8788400" cy="1600200"/>
          </a:xfrm>
        </p:spPr>
        <p:txBody>
          <a:bodyPr/>
          <a:lstStyle/>
          <a:p>
            <a:pPr lvl="1" algn="just" eaLnBrk="1" hangingPunct="1"/>
            <a:r>
              <a:rPr lang="vi-VN" altLang="vi-VN" sz="2400" smtClean="0">
                <a:solidFill>
                  <a:schemeClr val="tx1"/>
                </a:solidFill>
              </a:rPr>
              <a:t>Mối liên hệ giữa các chỉ tiêu tài chính</a:t>
            </a:r>
          </a:p>
          <a:p>
            <a:pPr lvl="2" algn="just" eaLnBrk="1" hangingPunct="1"/>
            <a:r>
              <a:rPr lang="vi-VN" altLang="vi-VN" sz="2400" smtClean="0">
                <a:solidFill>
                  <a:schemeClr val="tx1"/>
                </a:solidFill>
              </a:rPr>
              <a:t>Lãi gộp = Doanh thu – Giá vốn</a:t>
            </a:r>
          </a:p>
          <a:p>
            <a:pPr lvl="2" algn="just" eaLnBrk="1" hangingPunct="1"/>
            <a:r>
              <a:rPr lang="vi-VN" altLang="vi-VN" sz="2400" smtClean="0">
                <a:solidFill>
                  <a:schemeClr val="tx1"/>
                </a:solidFill>
              </a:rPr>
              <a:t>Lợi nhuận từ HĐKD = Lãi gộp – Chi phí BH và QLDN </a:t>
            </a:r>
            <a:endParaRPr lang="en-US" altLang="vi-VN" sz="2400" smtClean="0">
              <a:solidFill>
                <a:schemeClr val="tx1"/>
              </a:solidFill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332816" y="2306638"/>
            <a:ext cx="4938184" cy="3300412"/>
            <a:chOff x="126142" y="2630287"/>
            <a:chExt cx="4937396" cy="3300587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457549" y="3196370"/>
              <a:ext cx="2428456" cy="2734504"/>
              <a:chOff x="1457549" y="3196370"/>
              <a:chExt cx="2428456" cy="2734504"/>
            </a:xfrm>
          </p:grpSpPr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94" r="30228"/>
              <a:stretch>
                <a:fillRect/>
              </a:stretch>
            </p:blipFill>
            <p:spPr bwMode="auto">
              <a:xfrm>
                <a:off x="1457549" y="3196370"/>
                <a:ext cx="2428456" cy="175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" name="Group 24"/>
              <p:cNvGrpSpPr>
                <a:grpSpLocks/>
              </p:cNvGrpSpPr>
              <p:nvPr/>
            </p:nvGrpSpPr>
            <p:grpSpPr bwMode="auto">
              <a:xfrm>
                <a:off x="2649353" y="4565611"/>
                <a:ext cx="755598" cy="1365263"/>
                <a:chOff x="2180" y="1131"/>
                <a:chExt cx="1390" cy="2598"/>
              </a:xfrm>
            </p:grpSpPr>
            <p:sp>
              <p:nvSpPr>
                <p:cNvPr id="14" name="Freeform 25"/>
                <p:cNvSpPr>
                  <a:spLocks/>
                </p:cNvSpPr>
                <p:nvPr/>
              </p:nvSpPr>
              <p:spPr bwMode="auto">
                <a:xfrm>
                  <a:off x="2229" y="1330"/>
                  <a:ext cx="199" cy="162"/>
                </a:xfrm>
                <a:custGeom>
                  <a:avLst/>
                  <a:gdLst>
                    <a:gd name="T0" fmla="*/ 0 w 199"/>
                    <a:gd name="T1" fmla="*/ 162 h 162"/>
                    <a:gd name="T2" fmla="*/ 0 w 199"/>
                    <a:gd name="T3" fmla="*/ 162 h 162"/>
                    <a:gd name="T4" fmla="*/ 1 w 199"/>
                    <a:gd name="T5" fmla="*/ 154 h 162"/>
                    <a:gd name="T6" fmla="*/ 3 w 199"/>
                    <a:gd name="T7" fmla="*/ 145 h 162"/>
                    <a:gd name="T8" fmla="*/ 6 w 199"/>
                    <a:gd name="T9" fmla="*/ 135 h 162"/>
                    <a:gd name="T10" fmla="*/ 12 w 199"/>
                    <a:gd name="T11" fmla="*/ 124 h 162"/>
                    <a:gd name="T12" fmla="*/ 19 w 199"/>
                    <a:gd name="T13" fmla="*/ 116 h 162"/>
                    <a:gd name="T14" fmla="*/ 23 w 199"/>
                    <a:gd name="T15" fmla="*/ 112 h 162"/>
                    <a:gd name="T16" fmla="*/ 28 w 199"/>
                    <a:gd name="T17" fmla="*/ 108 h 162"/>
                    <a:gd name="T18" fmla="*/ 34 w 199"/>
                    <a:gd name="T19" fmla="*/ 107 h 162"/>
                    <a:gd name="T20" fmla="*/ 41 w 199"/>
                    <a:gd name="T21" fmla="*/ 105 h 162"/>
                    <a:gd name="T22" fmla="*/ 41 w 199"/>
                    <a:gd name="T23" fmla="*/ 105 h 162"/>
                    <a:gd name="T24" fmla="*/ 53 w 199"/>
                    <a:gd name="T25" fmla="*/ 102 h 162"/>
                    <a:gd name="T26" fmla="*/ 64 w 199"/>
                    <a:gd name="T27" fmla="*/ 97 h 162"/>
                    <a:gd name="T28" fmla="*/ 72 w 199"/>
                    <a:gd name="T29" fmla="*/ 93 h 162"/>
                    <a:gd name="T30" fmla="*/ 80 w 199"/>
                    <a:gd name="T31" fmla="*/ 86 h 162"/>
                    <a:gd name="T32" fmla="*/ 94 w 199"/>
                    <a:gd name="T33" fmla="*/ 75 h 162"/>
                    <a:gd name="T34" fmla="*/ 102 w 199"/>
                    <a:gd name="T35" fmla="*/ 71 h 162"/>
                    <a:gd name="T36" fmla="*/ 110 w 199"/>
                    <a:gd name="T37" fmla="*/ 69 h 162"/>
                    <a:gd name="T38" fmla="*/ 110 w 199"/>
                    <a:gd name="T39" fmla="*/ 69 h 162"/>
                    <a:gd name="T40" fmla="*/ 119 w 199"/>
                    <a:gd name="T41" fmla="*/ 64 h 162"/>
                    <a:gd name="T42" fmla="*/ 127 w 199"/>
                    <a:gd name="T43" fmla="*/ 60 h 162"/>
                    <a:gd name="T44" fmla="*/ 136 w 199"/>
                    <a:gd name="T45" fmla="*/ 50 h 162"/>
                    <a:gd name="T46" fmla="*/ 144 w 199"/>
                    <a:gd name="T47" fmla="*/ 41 h 162"/>
                    <a:gd name="T48" fmla="*/ 155 w 199"/>
                    <a:gd name="T49" fmla="*/ 22 h 162"/>
                    <a:gd name="T50" fmla="*/ 162 w 199"/>
                    <a:gd name="T51" fmla="*/ 8 h 162"/>
                    <a:gd name="T52" fmla="*/ 162 w 199"/>
                    <a:gd name="T53" fmla="*/ 8 h 162"/>
                    <a:gd name="T54" fmla="*/ 166 w 199"/>
                    <a:gd name="T55" fmla="*/ 3 h 162"/>
                    <a:gd name="T56" fmla="*/ 173 w 199"/>
                    <a:gd name="T57" fmla="*/ 0 h 162"/>
                    <a:gd name="T58" fmla="*/ 179 w 199"/>
                    <a:gd name="T59" fmla="*/ 0 h 162"/>
                    <a:gd name="T60" fmla="*/ 182 w 199"/>
                    <a:gd name="T61" fmla="*/ 0 h 162"/>
                    <a:gd name="T62" fmla="*/ 185 w 199"/>
                    <a:gd name="T63" fmla="*/ 2 h 162"/>
                    <a:gd name="T64" fmla="*/ 187 w 199"/>
                    <a:gd name="T65" fmla="*/ 5 h 162"/>
                    <a:gd name="T66" fmla="*/ 187 w 199"/>
                    <a:gd name="T67" fmla="*/ 10 h 162"/>
                    <a:gd name="T68" fmla="*/ 187 w 199"/>
                    <a:gd name="T69" fmla="*/ 16 h 162"/>
                    <a:gd name="T70" fmla="*/ 185 w 199"/>
                    <a:gd name="T71" fmla="*/ 24 h 162"/>
                    <a:gd name="T72" fmla="*/ 182 w 199"/>
                    <a:gd name="T73" fmla="*/ 33 h 162"/>
                    <a:gd name="T74" fmla="*/ 176 w 199"/>
                    <a:gd name="T75" fmla="*/ 44 h 162"/>
                    <a:gd name="T76" fmla="*/ 158 w 199"/>
                    <a:gd name="T77" fmla="*/ 72 h 162"/>
                    <a:gd name="T78" fmla="*/ 158 w 199"/>
                    <a:gd name="T79" fmla="*/ 72 h 162"/>
                    <a:gd name="T80" fmla="*/ 165 w 199"/>
                    <a:gd name="T81" fmla="*/ 68 h 162"/>
                    <a:gd name="T82" fmla="*/ 179 w 199"/>
                    <a:gd name="T83" fmla="*/ 60 h 162"/>
                    <a:gd name="T84" fmla="*/ 187 w 199"/>
                    <a:gd name="T85" fmla="*/ 57 h 162"/>
                    <a:gd name="T86" fmla="*/ 193 w 199"/>
                    <a:gd name="T87" fmla="*/ 53 h 162"/>
                    <a:gd name="T88" fmla="*/ 198 w 199"/>
                    <a:gd name="T89" fmla="*/ 53 h 162"/>
                    <a:gd name="T90" fmla="*/ 198 w 199"/>
                    <a:gd name="T91" fmla="*/ 55 h 162"/>
                    <a:gd name="T92" fmla="*/ 199 w 199"/>
                    <a:gd name="T93" fmla="*/ 57 h 162"/>
                    <a:gd name="T94" fmla="*/ 199 w 199"/>
                    <a:gd name="T95" fmla="*/ 57 h 162"/>
                    <a:gd name="T96" fmla="*/ 196 w 199"/>
                    <a:gd name="T97" fmla="*/ 63 h 162"/>
                    <a:gd name="T98" fmla="*/ 190 w 199"/>
                    <a:gd name="T99" fmla="*/ 74 h 162"/>
                    <a:gd name="T100" fmla="*/ 166 w 199"/>
                    <a:gd name="T101" fmla="*/ 104 h 162"/>
                    <a:gd name="T102" fmla="*/ 138 w 199"/>
                    <a:gd name="T103" fmla="*/ 137 h 162"/>
                    <a:gd name="T104" fmla="*/ 122 w 199"/>
                    <a:gd name="T105" fmla="*/ 151 h 162"/>
                    <a:gd name="T106" fmla="*/ 110 w 199"/>
                    <a:gd name="T107" fmla="*/ 162 h 162"/>
                    <a:gd name="T108" fmla="*/ 0 w 199"/>
                    <a:gd name="T109" fmla="*/ 162 h 16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99" h="162">
                      <a:moveTo>
                        <a:pt x="0" y="162"/>
                      </a:moveTo>
                      <a:lnTo>
                        <a:pt x="0" y="162"/>
                      </a:lnTo>
                      <a:lnTo>
                        <a:pt x="1" y="154"/>
                      </a:lnTo>
                      <a:lnTo>
                        <a:pt x="3" y="145"/>
                      </a:lnTo>
                      <a:lnTo>
                        <a:pt x="6" y="135"/>
                      </a:lnTo>
                      <a:lnTo>
                        <a:pt x="12" y="124"/>
                      </a:lnTo>
                      <a:lnTo>
                        <a:pt x="19" y="116"/>
                      </a:lnTo>
                      <a:lnTo>
                        <a:pt x="23" y="112"/>
                      </a:lnTo>
                      <a:lnTo>
                        <a:pt x="28" y="108"/>
                      </a:lnTo>
                      <a:lnTo>
                        <a:pt x="34" y="107"/>
                      </a:lnTo>
                      <a:lnTo>
                        <a:pt x="41" y="105"/>
                      </a:lnTo>
                      <a:lnTo>
                        <a:pt x="53" y="102"/>
                      </a:lnTo>
                      <a:lnTo>
                        <a:pt x="64" y="97"/>
                      </a:lnTo>
                      <a:lnTo>
                        <a:pt x="72" y="93"/>
                      </a:lnTo>
                      <a:lnTo>
                        <a:pt x="80" y="86"/>
                      </a:lnTo>
                      <a:lnTo>
                        <a:pt x="94" y="75"/>
                      </a:lnTo>
                      <a:lnTo>
                        <a:pt x="102" y="71"/>
                      </a:lnTo>
                      <a:lnTo>
                        <a:pt x="110" y="69"/>
                      </a:lnTo>
                      <a:lnTo>
                        <a:pt x="119" y="64"/>
                      </a:lnTo>
                      <a:lnTo>
                        <a:pt x="127" y="60"/>
                      </a:lnTo>
                      <a:lnTo>
                        <a:pt x="136" y="50"/>
                      </a:lnTo>
                      <a:lnTo>
                        <a:pt x="144" y="41"/>
                      </a:lnTo>
                      <a:lnTo>
                        <a:pt x="155" y="22"/>
                      </a:lnTo>
                      <a:lnTo>
                        <a:pt x="162" y="8"/>
                      </a:lnTo>
                      <a:lnTo>
                        <a:pt x="166" y="3"/>
                      </a:lnTo>
                      <a:lnTo>
                        <a:pt x="173" y="0"/>
                      </a:lnTo>
                      <a:lnTo>
                        <a:pt x="179" y="0"/>
                      </a:lnTo>
                      <a:lnTo>
                        <a:pt x="182" y="0"/>
                      </a:lnTo>
                      <a:lnTo>
                        <a:pt x="185" y="2"/>
                      </a:lnTo>
                      <a:lnTo>
                        <a:pt x="187" y="5"/>
                      </a:lnTo>
                      <a:lnTo>
                        <a:pt x="187" y="10"/>
                      </a:lnTo>
                      <a:lnTo>
                        <a:pt x="187" y="16"/>
                      </a:lnTo>
                      <a:lnTo>
                        <a:pt x="185" y="24"/>
                      </a:lnTo>
                      <a:lnTo>
                        <a:pt x="182" y="33"/>
                      </a:lnTo>
                      <a:lnTo>
                        <a:pt x="176" y="44"/>
                      </a:lnTo>
                      <a:lnTo>
                        <a:pt x="158" y="72"/>
                      </a:lnTo>
                      <a:lnTo>
                        <a:pt x="165" y="68"/>
                      </a:lnTo>
                      <a:lnTo>
                        <a:pt x="179" y="60"/>
                      </a:lnTo>
                      <a:lnTo>
                        <a:pt x="187" y="57"/>
                      </a:lnTo>
                      <a:lnTo>
                        <a:pt x="193" y="53"/>
                      </a:lnTo>
                      <a:lnTo>
                        <a:pt x="198" y="53"/>
                      </a:lnTo>
                      <a:lnTo>
                        <a:pt x="198" y="55"/>
                      </a:lnTo>
                      <a:lnTo>
                        <a:pt x="199" y="57"/>
                      </a:lnTo>
                      <a:lnTo>
                        <a:pt x="196" y="63"/>
                      </a:lnTo>
                      <a:lnTo>
                        <a:pt x="190" y="74"/>
                      </a:lnTo>
                      <a:lnTo>
                        <a:pt x="166" y="104"/>
                      </a:lnTo>
                      <a:lnTo>
                        <a:pt x="138" y="137"/>
                      </a:lnTo>
                      <a:lnTo>
                        <a:pt x="122" y="151"/>
                      </a:lnTo>
                      <a:lnTo>
                        <a:pt x="110" y="162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F4BC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" name="Freeform 26"/>
                <p:cNvSpPr>
                  <a:spLocks/>
                </p:cNvSpPr>
                <p:nvPr/>
              </p:nvSpPr>
              <p:spPr bwMode="auto">
                <a:xfrm>
                  <a:off x="3095" y="1131"/>
                  <a:ext cx="277" cy="143"/>
                </a:xfrm>
                <a:custGeom>
                  <a:avLst/>
                  <a:gdLst>
                    <a:gd name="T0" fmla="*/ 183 w 277"/>
                    <a:gd name="T1" fmla="*/ 143 h 143"/>
                    <a:gd name="T2" fmla="*/ 183 w 277"/>
                    <a:gd name="T3" fmla="*/ 143 h 143"/>
                    <a:gd name="T4" fmla="*/ 179 w 277"/>
                    <a:gd name="T5" fmla="*/ 136 h 143"/>
                    <a:gd name="T6" fmla="*/ 170 w 277"/>
                    <a:gd name="T7" fmla="*/ 122 h 143"/>
                    <a:gd name="T8" fmla="*/ 158 w 277"/>
                    <a:gd name="T9" fmla="*/ 108 h 143"/>
                    <a:gd name="T10" fmla="*/ 150 w 277"/>
                    <a:gd name="T11" fmla="*/ 102 h 143"/>
                    <a:gd name="T12" fmla="*/ 143 w 277"/>
                    <a:gd name="T13" fmla="*/ 97 h 143"/>
                    <a:gd name="T14" fmla="*/ 143 w 277"/>
                    <a:gd name="T15" fmla="*/ 97 h 143"/>
                    <a:gd name="T16" fmla="*/ 93 w 277"/>
                    <a:gd name="T17" fmla="*/ 80 h 143"/>
                    <a:gd name="T18" fmla="*/ 66 w 277"/>
                    <a:gd name="T19" fmla="*/ 72 h 143"/>
                    <a:gd name="T20" fmla="*/ 49 w 277"/>
                    <a:gd name="T21" fmla="*/ 69 h 143"/>
                    <a:gd name="T22" fmla="*/ 49 w 277"/>
                    <a:gd name="T23" fmla="*/ 69 h 143"/>
                    <a:gd name="T24" fmla="*/ 40 w 277"/>
                    <a:gd name="T25" fmla="*/ 69 h 143"/>
                    <a:gd name="T26" fmla="*/ 32 w 277"/>
                    <a:gd name="T27" fmla="*/ 69 h 143"/>
                    <a:gd name="T28" fmla="*/ 27 w 277"/>
                    <a:gd name="T29" fmla="*/ 67 h 143"/>
                    <a:gd name="T30" fmla="*/ 24 w 277"/>
                    <a:gd name="T31" fmla="*/ 66 h 143"/>
                    <a:gd name="T32" fmla="*/ 21 w 277"/>
                    <a:gd name="T33" fmla="*/ 62 h 143"/>
                    <a:gd name="T34" fmla="*/ 18 w 277"/>
                    <a:gd name="T35" fmla="*/ 56 h 143"/>
                    <a:gd name="T36" fmla="*/ 18 w 277"/>
                    <a:gd name="T37" fmla="*/ 56 h 143"/>
                    <a:gd name="T38" fmla="*/ 11 w 277"/>
                    <a:gd name="T39" fmla="*/ 40 h 143"/>
                    <a:gd name="T40" fmla="*/ 5 w 277"/>
                    <a:gd name="T41" fmla="*/ 23 h 143"/>
                    <a:gd name="T42" fmla="*/ 0 w 277"/>
                    <a:gd name="T43" fmla="*/ 0 h 143"/>
                    <a:gd name="T44" fmla="*/ 0 w 277"/>
                    <a:gd name="T45" fmla="*/ 0 h 143"/>
                    <a:gd name="T46" fmla="*/ 5 w 277"/>
                    <a:gd name="T47" fmla="*/ 0 h 143"/>
                    <a:gd name="T48" fmla="*/ 10 w 277"/>
                    <a:gd name="T49" fmla="*/ 0 h 143"/>
                    <a:gd name="T50" fmla="*/ 15 w 277"/>
                    <a:gd name="T51" fmla="*/ 0 h 143"/>
                    <a:gd name="T52" fmla="*/ 21 w 277"/>
                    <a:gd name="T53" fmla="*/ 3 h 143"/>
                    <a:gd name="T54" fmla="*/ 29 w 277"/>
                    <a:gd name="T55" fmla="*/ 8 h 143"/>
                    <a:gd name="T56" fmla="*/ 35 w 277"/>
                    <a:gd name="T57" fmla="*/ 14 h 143"/>
                    <a:gd name="T58" fmla="*/ 41 w 277"/>
                    <a:gd name="T59" fmla="*/ 25 h 143"/>
                    <a:gd name="T60" fmla="*/ 41 w 277"/>
                    <a:gd name="T61" fmla="*/ 25 h 143"/>
                    <a:gd name="T62" fmla="*/ 66 w 277"/>
                    <a:gd name="T63" fmla="*/ 26 h 143"/>
                    <a:gd name="T64" fmla="*/ 110 w 277"/>
                    <a:gd name="T65" fmla="*/ 28 h 143"/>
                    <a:gd name="T66" fmla="*/ 110 w 277"/>
                    <a:gd name="T67" fmla="*/ 28 h 143"/>
                    <a:gd name="T68" fmla="*/ 118 w 277"/>
                    <a:gd name="T69" fmla="*/ 28 h 143"/>
                    <a:gd name="T70" fmla="*/ 126 w 277"/>
                    <a:gd name="T71" fmla="*/ 25 h 143"/>
                    <a:gd name="T72" fmla="*/ 134 w 277"/>
                    <a:gd name="T73" fmla="*/ 20 h 143"/>
                    <a:gd name="T74" fmla="*/ 140 w 277"/>
                    <a:gd name="T75" fmla="*/ 14 h 143"/>
                    <a:gd name="T76" fmla="*/ 153 w 277"/>
                    <a:gd name="T77" fmla="*/ 4 h 143"/>
                    <a:gd name="T78" fmla="*/ 159 w 277"/>
                    <a:gd name="T79" fmla="*/ 1 h 143"/>
                    <a:gd name="T80" fmla="*/ 167 w 277"/>
                    <a:gd name="T81" fmla="*/ 0 h 143"/>
                    <a:gd name="T82" fmla="*/ 167 w 277"/>
                    <a:gd name="T83" fmla="*/ 0 h 143"/>
                    <a:gd name="T84" fmla="*/ 175 w 277"/>
                    <a:gd name="T85" fmla="*/ 1 h 143"/>
                    <a:gd name="T86" fmla="*/ 186 w 277"/>
                    <a:gd name="T87" fmla="*/ 4 h 143"/>
                    <a:gd name="T88" fmla="*/ 197 w 277"/>
                    <a:gd name="T89" fmla="*/ 9 h 143"/>
                    <a:gd name="T90" fmla="*/ 209 w 277"/>
                    <a:gd name="T91" fmla="*/ 19 h 143"/>
                    <a:gd name="T92" fmla="*/ 223 w 277"/>
                    <a:gd name="T93" fmla="*/ 33 h 143"/>
                    <a:gd name="T94" fmla="*/ 239 w 277"/>
                    <a:gd name="T95" fmla="*/ 50 h 143"/>
                    <a:gd name="T96" fmla="*/ 258 w 277"/>
                    <a:gd name="T97" fmla="*/ 72 h 143"/>
                    <a:gd name="T98" fmla="*/ 277 w 277"/>
                    <a:gd name="T99" fmla="*/ 102 h 143"/>
                    <a:gd name="T100" fmla="*/ 183 w 277"/>
                    <a:gd name="T101" fmla="*/ 143 h 14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77" h="143">
                      <a:moveTo>
                        <a:pt x="183" y="143"/>
                      </a:moveTo>
                      <a:lnTo>
                        <a:pt x="183" y="143"/>
                      </a:lnTo>
                      <a:lnTo>
                        <a:pt x="179" y="136"/>
                      </a:lnTo>
                      <a:lnTo>
                        <a:pt x="170" y="122"/>
                      </a:lnTo>
                      <a:lnTo>
                        <a:pt x="158" y="108"/>
                      </a:lnTo>
                      <a:lnTo>
                        <a:pt x="150" y="102"/>
                      </a:lnTo>
                      <a:lnTo>
                        <a:pt x="143" y="97"/>
                      </a:lnTo>
                      <a:lnTo>
                        <a:pt x="93" y="80"/>
                      </a:lnTo>
                      <a:lnTo>
                        <a:pt x="66" y="72"/>
                      </a:lnTo>
                      <a:lnTo>
                        <a:pt x="49" y="69"/>
                      </a:lnTo>
                      <a:lnTo>
                        <a:pt x="40" y="69"/>
                      </a:lnTo>
                      <a:lnTo>
                        <a:pt x="32" y="69"/>
                      </a:lnTo>
                      <a:lnTo>
                        <a:pt x="27" y="67"/>
                      </a:lnTo>
                      <a:lnTo>
                        <a:pt x="24" y="66"/>
                      </a:lnTo>
                      <a:lnTo>
                        <a:pt x="21" y="62"/>
                      </a:lnTo>
                      <a:lnTo>
                        <a:pt x="18" y="56"/>
                      </a:lnTo>
                      <a:lnTo>
                        <a:pt x="11" y="40"/>
                      </a:lnTo>
                      <a:lnTo>
                        <a:pt x="5" y="23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1" y="3"/>
                      </a:lnTo>
                      <a:lnTo>
                        <a:pt x="29" y="8"/>
                      </a:lnTo>
                      <a:lnTo>
                        <a:pt x="35" y="14"/>
                      </a:lnTo>
                      <a:lnTo>
                        <a:pt x="41" y="25"/>
                      </a:lnTo>
                      <a:lnTo>
                        <a:pt x="66" y="26"/>
                      </a:lnTo>
                      <a:lnTo>
                        <a:pt x="110" y="28"/>
                      </a:lnTo>
                      <a:lnTo>
                        <a:pt x="118" y="28"/>
                      </a:lnTo>
                      <a:lnTo>
                        <a:pt x="126" y="25"/>
                      </a:lnTo>
                      <a:lnTo>
                        <a:pt x="134" y="20"/>
                      </a:lnTo>
                      <a:lnTo>
                        <a:pt x="140" y="14"/>
                      </a:lnTo>
                      <a:lnTo>
                        <a:pt x="153" y="4"/>
                      </a:lnTo>
                      <a:lnTo>
                        <a:pt x="159" y="1"/>
                      </a:lnTo>
                      <a:lnTo>
                        <a:pt x="167" y="0"/>
                      </a:lnTo>
                      <a:lnTo>
                        <a:pt x="175" y="1"/>
                      </a:lnTo>
                      <a:lnTo>
                        <a:pt x="186" y="4"/>
                      </a:lnTo>
                      <a:lnTo>
                        <a:pt x="197" y="9"/>
                      </a:lnTo>
                      <a:lnTo>
                        <a:pt x="209" y="19"/>
                      </a:lnTo>
                      <a:lnTo>
                        <a:pt x="223" y="33"/>
                      </a:lnTo>
                      <a:lnTo>
                        <a:pt x="239" y="50"/>
                      </a:lnTo>
                      <a:lnTo>
                        <a:pt x="258" y="72"/>
                      </a:lnTo>
                      <a:lnTo>
                        <a:pt x="277" y="102"/>
                      </a:lnTo>
                      <a:lnTo>
                        <a:pt x="183" y="143"/>
                      </a:lnTo>
                      <a:close/>
                    </a:path>
                  </a:pathLst>
                </a:custGeom>
                <a:solidFill>
                  <a:srgbClr val="F4BC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" name="Freeform 27"/>
                <p:cNvSpPr>
                  <a:spLocks/>
                </p:cNvSpPr>
                <p:nvPr/>
              </p:nvSpPr>
              <p:spPr bwMode="auto">
                <a:xfrm>
                  <a:off x="2207" y="1468"/>
                  <a:ext cx="136" cy="129"/>
                </a:xfrm>
                <a:custGeom>
                  <a:avLst/>
                  <a:gdLst>
                    <a:gd name="T0" fmla="*/ 1 w 136"/>
                    <a:gd name="T1" fmla="*/ 129 h 129"/>
                    <a:gd name="T2" fmla="*/ 1 w 136"/>
                    <a:gd name="T3" fmla="*/ 129 h 129"/>
                    <a:gd name="T4" fmla="*/ 1 w 136"/>
                    <a:gd name="T5" fmla="*/ 113 h 129"/>
                    <a:gd name="T6" fmla="*/ 0 w 136"/>
                    <a:gd name="T7" fmla="*/ 77 h 129"/>
                    <a:gd name="T8" fmla="*/ 0 w 136"/>
                    <a:gd name="T9" fmla="*/ 57 h 129"/>
                    <a:gd name="T10" fmla="*/ 0 w 136"/>
                    <a:gd name="T11" fmla="*/ 36 h 129"/>
                    <a:gd name="T12" fmla="*/ 3 w 136"/>
                    <a:gd name="T13" fmla="*/ 19 h 129"/>
                    <a:gd name="T14" fmla="*/ 6 w 136"/>
                    <a:gd name="T15" fmla="*/ 8 h 129"/>
                    <a:gd name="T16" fmla="*/ 6 w 136"/>
                    <a:gd name="T17" fmla="*/ 8 h 129"/>
                    <a:gd name="T18" fmla="*/ 9 w 136"/>
                    <a:gd name="T19" fmla="*/ 3 h 129"/>
                    <a:gd name="T20" fmla="*/ 16 w 136"/>
                    <a:gd name="T21" fmla="*/ 2 h 129"/>
                    <a:gd name="T22" fmla="*/ 22 w 136"/>
                    <a:gd name="T23" fmla="*/ 0 h 129"/>
                    <a:gd name="T24" fmla="*/ 31 w 136"/>
                    <a:gd name="T25" fmla="*/ 0 h 129"/>
                    <a:gd name="T26" fmla="*/ 52 w 136"/>
                    <a:gd name="T27" fmla="*/ 2 h 129"/>
                    <a:gd name="T28" fmla="*/ 75 w 136"/>
                    <a:gd name="T29" fmla="*/ 7 h 129"/>
                    <a:gd name="T30" fmla="*/ 118 w 136"/>
                    <a:gd name="T31" fmla="*/ 18 h 129"/>
                    <a:gd name="T32" fmla="*/ 136 w 136"/>
                    <a:gd name="T33" fmla="*/ 24 h 129"/>
                    <a:gd name="T34" fmla="*/ 124 w 136"/>
                    <a:gd name="T35" fmla="*/ 104 h 129"/>
                    <a:gd name="T36" fmla="*/ 1 w 136"/>
                    <a:gd name="T37" fmla="*/ 129 h 1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6" h="129">
                      <a:moveTo>
                        <a:pt x="1" y="129"/>
                      </a:moveTo>
                      <a:lnTo>
                        <a:pt x="1" y="129"/>
                      </a:lnTo>
                      <a:lnTo>
                        <a:pt x="1" y="113"/>
                      </a:lnTo>
                      <a:lnTo>
                        <a:pt x="0" y="77"/>
                      </a:lnTo>
                      <a:lnTo>
                        <a:pt x="0" y="57"/>
                      </a:lnTo>
                      <a:lnTo>
                        <a:pt x="0" y="36"/>
                      </a:lnTo>
                      <a:lnTo>
                        <a:pt x="3" y="19"/>
                      </a:lnTo>
                      <a:lnTo>
                        <a:pt x="6" y="8"/>
                      </a:lnTo>
                      <a:lnTo>
                        <a:pt x="9" y="3"/>
                      </a:lnTo>
                      <a:lnTo>
                        <a:pt x="16" y="2"/>
                      </a:lnTo>
                      <a:lnTo>
                        <a:pt x="22" y="0"/>
                      </a:lnTo>
                      <a:lnTo>
                        <a:pt x="31" y="0"/>
                      </a:lnTo>
                      <a:lnTo>
                        <a:pt x="52" y="2"/>
                      </a:lnTo>
                      <a:lnTo>
                        <a:pt x="75" y="7"/>
                      </a:lnTo>
                      <a:lnTo>
                        <a:pt x="118" y="18"/>
                      </a:lnTo>
                      <a:lnTo>
                        <a:pt x="136" y="24"/>
                      </a:lnTo>
                      <a:lnTo>
                        <a:pt x="124" y="104"/>
                      </a:lnTo>
                      <a:lnTo>
                        <a:pt x="1" y="129"/>
                      </a:lnTo>
                      <a:close/>
                    </a:path>
                  </a:pathLst>
                </a:custGeom>
                <a:solidFill>
                  <a:srgbClr val="CF45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" name="Freeform 28"/>
                <p:cNvSpPr>
                  <a:spLocks/>
                </p:cNvSpPr>
                <p:nvPr/>
              </p:nvSpPr>
              <p:spPr bwMode="auto">
                <a:xfrm>
                  <a:off x="3257" y="1192"/>
                  <a:ext cx="184" cy="158"/>
                </a:xfrm>
                <a:custGeom>
                  <a:avLst/>
                  <a:gdLst>
                    <a:gd name="T0" fmla="*/ 21 w 184"/>
                    <a:gd name="T1" fmla="*/ 130 h 158"/>
                    <a:gd name="T2" fmla="*/ 0 w 184"/>
                    <a:gd name="T3" fmla="*/ 77 h 158"/>
                    <a:gd name="T4" fmla="*/ 0 w 184"/>
                    <a:gd name="T5" fmla="*/ 77 h 158"/>
                    <a:gd name="T6" fmla="*/ 39 w 184"/>
                    <a:gd name="T7" fmla="*/ 66 h 158"/>
                    <a:gd name="T8" fmla="*/ 69 w 184"/>
                    <a:gd name="T9" fmla="*/ 55 h 158"/>
                    <a:gd name="T10" fmla="*/ 82 w 184"/>
                    <a:gd name="T11" fmla="*/ 49 h 158"/>
                    <a:gd name="T12" fmla="*/ 90 w 184"/>
                    <a:gd name="T13" fmla="*/ 44 h 158"/>
                    <a:gd name="T14" fmla="*/ 90 w 184"/>
                    <a:gd name="T15" fmla="*/ 44 h 158"/>
                    <a:gd name="T16" fmla="*/ 94 w 184"/>
                    <a:gd name="T17" fmla="*/ 39 h 158"/>
                    <a:gd name="T18" fmla="*/ 96 w 184"/>
                    <a:gd name="T19" fmla="*/ 33 h 158"/>
                    <a:gd name="T20" fmla="*/ 96 w 184"/>
                    <a:gd name="T21" fmla="*/ 25 h 158"/>
                    <a:gd name="T22" fmla="*/ 94 w 184"/>
                    <a:gd name="T23" fmla="*/ 17 h 158"/>
                    <a:gd name="T24" fmla="*/ 88 w 184"/>
                    <a:gd name="T25" fmla="*/ 5 h 158"/>
                    <a:gd name="T26" fmla="*/ 87 w 184"/>
                    <a:gd name="T27" fmla="*/ 0 h 158"/>
                    <a:gd name="T28" fmla="*/ 87 w 184"/>
                    <a:gd name="T29" fmla="*/ 0 h 158"/>
                    <a:gd name="T30" fmla="*/ 123 w 184"/>
                    <a:gd name="T31" fmla="*/ 33 h 158"/>
                    <a:gd name="T32" fmla="*/ 154 w 184"/>
                    <a:gd name="T33" fmla="*/ 61 h 158"/>
                    <a:gd name="T34" fmla="*/ 184 w 184"/>
                    <a:gd name="T35" fmla="*/ 89 h 158"/>
                    <a:gd name="T36" fmla="*/ 179 w 184"/>
                    <a:gd name="T37" fmla="*/ 141 h 158"/>
                    <a:gd name="T38" fmla="*/ 58 w 184"/>
                    <a:gd name="T39" fmla="*/ 158 h 158"/>
                    <a:gd name="T40" fmla="*/ 21 w 184"/>
                    <a:gd name="T41" fmla="*/ 130 h 15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84" h="158">
                      <a:moveTo>
                        <a:pt x="21" y="130"/>
                      </a:moveTo>
                      <a:lnTo>
                        <a:pt x="0" y="77"/>
                      </a:lnTo>
                      <a:lnTo>
                        <a:pt x="39" y="66"/>
                      </a:lnTo>
                      <a:lnTo>
                        <a:pt x="69" y="55"/>
                      </a:lnTo>
                      <a:lnTo>
                        <a:pt x="82" y="49"/>
                      </a:lnTo>
                      <a:lnTo>
                        <a:pt x="90" y="44"/>
                      </a:lnTo>
                      <a:lnTo>
                        <a:pt x="94" y="39"/>
                      </a:lnTo>
                      <a:lnTo>
                        <a:pt x="96" y="33"/>
                      </a:lnTo>
                      <a:lnTo>
                        <a:pt x="96" y="25"/>
                      </a:lnTo>
                      <a:lnTo>
                        <a:pt x="94" y="17"/>
                      </a:lnTo>
                      <a:lnTo>
                        <a:pt x="88" y="5"/>
                      </a:lnTo>
                      <a:lnTo>
                        <a:pt x="87" y="0"/>
                      </a:lnTo>
                      <a:lnTo>
                        <a:pt x="123" y="33"/>
                      </a:lnTo>
                      <a:lnTo>
                        <a:pt x="154" y="61"/>
                      </a:lnTo>
                      <a:lnTo>
                        <a:pt x="184" y="89"/>
                      </a:lnTo>
                      <a:lnTo>
                        <a:pt x="179" y="141"/>
                      </a:lnTo>
                      <a:lnTo>
                        <a:pt x="58" y="158"/>
                      </a:lnTo>
                      <a:lnTo>
                        <a:pt x="21" y="130"/>
                      </a:lnTo>
                      <a:close/>
                    </a:path>
                  </a:pathLst>
                </a:custGeom>
                <a:solidFill>
                  <a:srgbClr val="CF45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" name="Freeform 29"/>
                <p:cNvSpPr>
                  <a:spLocks/>
                </p:cNvSpPr>
                <p:nvPr/>
              </p:nvSpPr>
              <p:spPr bwMode="auto">
                <a:xfrm>
                  <a:off x="2788" y="1561"/>
                  <a:ext cx="267" cy="283"/>
                </a:xfrm>
                <a:custGeom>
                  <a:avLst/>
                  <a:gdLst>
                    <a:gd name="T0" fmla="*/ 77 w 267"/>
                    <a:gd name="T1" fmla="*/ 0 h 283"/>
                    <a:gd name="T2" fmla="*/ 77 w 267"/>
                    <a:gd name="T3" fmla="*/ 0 h 283"/>
                    <a:gd name="T4" fmla="*/ 88 w 267"/>
                    <a:gd name="T5" fmla="*/ 11 h 283"/>
                    <a:gd name="T6" fmla="*/ 100 w 267"/>
                    <a:gd name="T7" fmla="*/ 23 h 283"/>
                    <a:gd name="T8" fmla="*/ 118 w 267"/>
                    <a:gd name="T9" fmla="*/ 36 h 283"/>
                    <a:gd name="T10" fmla="*/ 118 w 267"/>
                    <a:gd name="T11" fmla="*/ 36 h 283"/>
                    <a:gd name="T12" fmla="*/ 152 w 267"/>
                    <a:gd name="T13" fmla="*/ 56 h 283"/>
                    <a:gd name="T14" fmla="*/ 168 w 267"/>
                    <a:gd name="T15" fmla="*/ 69 h 283"/>
                    <a:gd name="T16" fmla="*/ 174 w 267"/>
                    <a:gd name="T17" fmla="*/ 77 h 283"/>
                    <a:gd name="T18" fmla="*/ 182 w 267"/>
                    <a:gd name="T19" fmla="*/ 85 h 283"/>
                    <a:gd name="T20" fmla="*/ 182 w 267"/>
                    <a:gd name="T21" fmla="*/ 85 h 283"/>
                    <a:gd name="T22" fmla="*/ 187 w 267"/>
                    <a:gd name="T23" fmla="*/ 89 h 283"/>
                    <a:gd name="T24" fmla="*/ 191 w 267"/>
                    <a:gd name="T25" fmla="*/ 93 h 283"/>
                    <a:gd name="T26" fmla="*/ 204 w 267"/>
                    <a:gd name="T27" fmla="*/ 99 h 283"/>
                    <a:gd name="T28" fmla="*/ 218 w 267"/>
                    <a:gd name="T29" fmla="*/ 104 h 283"/>
                    <a:gd name="T30" fmla="*/ 232 w 267"/>
                    <a:gd name="T31" fmla="*/ 105 h 283"/>
                    <a:gd name="T32" fmla="*/ 257 w 267"/>
                    <a:gd name="T33" fmla="*/ 108 h 283"/>
                    <a:gd name="T34" fmla="*/ 267 w 267"/>
                    <a:gd name="T35" fmla="*/ 108 h 283"/>
                    <a:gd name="T36" fmla="*/ 256 w 267"/>
                    <a:gd name="T37" fmla="*/ 206 h 283"/>
                    <a:gd name="T38" fmla="*/ 130 w 267"/>
                    <a:gd name="T39" fmla="*/ 283 h 283"/>
                    <a:gd name="T40" fmla="*/ 36 w 267"/>
                    <a:gd name="T41" fmla="*/ 206 h 283"/>
                    <a:gd name="T42" fmla="*/ 0 w 267"/>
                    <a:gd name="T43" fmla="*/ 72 h 283"/>
                    <a:gd name="T44" fmla="*/ 77 w 267"/>
                    <a:gd name="T45" fmla="*/ 0 h 2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67" h="283">
                      <a:moveTo>
                        <a:pt x="77" y="0"/>
                      </a:moveTo>
                      <a:lnTo>
                        <a:pt x="77" y="0"/>
                      </a:lnTo>
                      <a:lnTo>
                        <a:pt x="88" y="11"/>
                      </a:lnTo>
                      <a:lnTo>
                        <a:pt x="100" y="23"/>
                      </a:lnTo>
                      <a:lnTo>
                        <a:pt x="118" y="36"/>
                      </a:lnTo>
                      <a:lnTo>
                        <a:pt x="152" y="56"/>
                      </a:lnTo>
                      <a:lnTo>
                        <a:pt x="168" y="69"/>
                      </a:lnTo>
                      <a:lnTo>
                        <a:pt x="174" y="77"/>
                      </a:lnTo>
                      <a:lnTo>
                        <a:pt x="182" y="85"/>
                      </a:lnTo>
                      <a:lnTo>
                        <a:pt x="187" y="89"/>
                      </a:lnTo>
                      <a:lnTo>
                        <a:pt x="191" y="93"/>
                      </a:lnTo>
                      <a:lnTo>
                        <a:pt x="204" y="99"/>
                      </a:lnTo>
                      <a:lnTo>
                        <a:pt x="218" y="104"/>
                      </a:lnTo>
                      <a:lnTo>
                        <a:pt x="232" y="105"/>
                      </a:lnTo>
                      <a:lnTo>
                        <a:pt x="257" y="108"/>
                      </a:lnTo>
                      <a:lnTo>
                        <a:pt x="267" y="108"/>
                      </a:lnTo>
                      <a:lnTo>
                        <a:pt x="256" y="206"/>
                      </a:lnTo>
                      <a:lnTo>
                        <a:pt x="130" y="283"/>
                      </a:lnTo>
                      <a:lnTo>
                        <a:pt x="36" y="206"/>
                      </a:lnTo>
                      <a:lnTo>
                        <a:pt x="0" y="72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CF45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" name="Freeform 30"/>
                <p:cNvSpPr>
                  <a:spLocks/>
                </p:cNvSpPr>
                <p:nvPr/>
              </p:nvSpPr>
              <p:spPr bwMode="auto">
                <a:xfrm>
                  <a:off x="3070" y="1371"/>
                  <a:ext cx="212" cy="270"/>
                </a:xfrm>
                <a:custGeom>
                  <a:avLst/>
                  <a:gdLst>
                    <a:gd name="T0" fmla="*/ 5 w 212"/>
                    <a:gd name="T1" fmla="*/ 64 h 270"/>
                    <a:gd name="T2" fmla="*/ 5 w 212"/>
                    <a:gd name="T3" fmla="*/ 64 h 270"/>
                    <a:gd name="T4" fmla="*/ 8 w 212"/>
                    <a:gd name="T5" fmla="*/ 58 h 270"/>
                    <a:gd name="T6" fmla="*/ 16 w 212"/>
                    <a:gd name="T7" fmla="*/ 44 h 270"/>
                    <a:gd name="T8" fmla="*/ 29 w 212"/>
                    <a:gd name="T9" fmla="*/ 28 h 270"/>
                    <a:gd name="T10" fmla="*/ 35 w 212"/>
                    <a:gd name="T11" fmla="*/ 20 h 270"/>
                    <a:gd name="T12" fmla="*/ 43 w 212"/>
                    <a:gd name="T13" fmla="*/ 16 h 270"/>
                    <a:gd name="T14" fmla="*/ 43 w 212"/>
                    <a:gd name="T15" fmla="*/ 16 h 270"/>
                    <a:gd name="T16" fmla="*/ 51 w 212"/>
                    <a:gd name="T17" fmla="*/ 11 h 270"/>
                    <a:gd name="T18" fmla="*/ 58 w 212"/>
                    <a:gd name="T19" fmla="*/ 8 h 270"/>
                    <a:gd name="T20" fmla="*/ 77 w 212"/>
                    <a:gd name="T21" fmla="*/ 5 h 270"/>
                    <a:gd name="T22" fmla="*/ 115 w 212"/>
                    <a:gd name="T23" fmla="*/ 0 h 270"/>
                    <a:gd name="T24" fmla="*/ 115 w 212"/>
                    <a:gd name="T25" fmla="*/ 0 h 270"/>
                    <a:gd name="T26" fmla="*/ 124 w 212"/>
                    <a:gd name="T27" fmla="*/ 0 h 270"/>
                    <a:gd name="T28" fmla="*/ 132 w 212"/>
                    <a:gd name="T29" fmla="*/ 3 h 270"/>
                    <a:gd name="T30" fmla="*/ 140 w 212"/>
                    <a:gd name="T31" fmla="*/ 8 h 270"/>
                    <a:gd name="T32" fmla="*/ 148 w 212"/>
                    <a:gd name="T33" fmla="*/ 14 h 270"/>
                    <a:gd name="T34" fmla="*/ 161 w 212"/>
                    <a:gd name="T35" fmla="*/ 30 h 270"/>
                    <a:gd name="T36" fmla="*/ 167 w 212"/>
                    <a:gd name="T37" fmla="*/ 36 h 270"/>
                    <a:gd name="T38" fmla="*/ 172 w 212"/>
                    <a:gd name="T39" fmla="*/ 39 h 270"/>
                    <a:gd name="T40" fmla="*/ 172 w 212"/>
                    <a:gd name="T41" fmla="*/ 39 h 270"/>
                    <a:gd name="T42" fmla="*/ 183 w 212"/>
                    <a:gd name="T43" fmla="*/ 50 h 270"/>
                    <a:gd name="T44" fmla="*/ 197 w 212"/>
                    <a:gd name="T45" fmla="*/ 64 h 270"/>
                    <a:gd name="T46" fmla="*/ 208 w 212"/>
                    <a:gd name="T47" fmla="*/ 82 h 270"/>
                    <a:gd name="T48" fmla="*/ 211 w 212"/>
                    <a:gd name="T49" fmla="*/ 89 h 270"/>
                    <a:gd name="T50" fmla="*/ 212 w 212"/>
                    <a:gd name="T51" fmla="*/ 96 h 270"/>
                    <a:gd name="T52" fmla="*/ 212 w 212"/>
                    <a:gd name="T53" fmla="*/ 96 h 270"/>
                    <a:gd name="T54" fmla="*/ 209 w 212"/>
                    <a:gd name="T55" fmla="*/ 115 h 270"/>
                    <a:gd name="T56" fmla="*/ 203 w 212"/>
                    <a:gd name="T57" fmla="*/ 141 h 270"/>
                    <a:gd name="T58" fmla="*/ 193 w 212"/>
                    <a:gd name="T59" fmla="*/ 171 h 270"/>
                    <a:gd name="T60" fmla="*/ 184 w 212"/>
                    <a:gd name="T61" fmla="*/ 193 h 270"/>
                    <a:gd name="T62" fmla="*/ 184 w 212"/>
                    <a:gd name="T63" fmla="*/ 193 h 270"/>
                    <a:gd name="T64" fmla="*/ 173 w 212"/>
                    <a:gd name="T65" fmla="*/ 220 h 270"/>
                    <a:gd name="T66" fmla="*/ 165 w 212"/>
                    <a:gd name="T67" fmla="*/ 234 h 270"/>
                    <a:gd name="T68" fmla="*/ 161 w 212"/>
                    <a:gd name="T69" fmla="*/ 242 h 270"/>
                    <a:gd name="T70" fmla="*/ 156 w 212"/>
                    <a:gd name="T71" fmla="*/ 250 h 270"/>
                    <a:gd name="T72" fmla="*/ 150 w 212"/>
                    <a:gd name="T73" fmla="*/ 256 h 270"/>
                    <a:gd name="T74" fmla="*/ 142 w 212"/>
                    <a:gd name="T75" fmla="*/ 261 h 270"/>
                    <a:gd name="T76" fmla="*/ 132 w 212"/>
                    <a:gd name="T77" fmla="*/ 265 h 270"/>
                    <a:gd name="T78" fmla="*/ 123 w 212"/>
                    <a:gd name="T79" fmla="*/ 268 h 270"/>
                    <a:gd name="T80" fmla="*/ 110 w 212"/>
                    <a:gd name="T81" fmla="*/ 270 h 270"/>
                    <a:gd name="T82" fmla="*/ 98 w 212"/>
                    <a:gd name="T83" fmla="*/ 270 h 270"/>
                    <a:gd name="T84" fmla="*/ 84 w 212"/>
                    <a:gd name="T85" fmla="*/ 267 h 270"/>
                    <a:gd name="T86" fmla="*/ 66 w 212"/>
                    <a:gd name="T87" fmla="*/ 262 h 270"/>
                    <a:gd name="T88" fmla="*/ 66 w 212"/>
                    <a:gd name="T89" fmla="*/ 262 h 270"/>
                    <a:gd name="T90" fmla="*/ 58 w 212"/>
                    <a:gd name="T91" fmla="*/ 259 h 270"/>
                    <a:gd name="T92" fmla="*/ 51 w 212"/>
                    <a:gd name="T93" fmla="*/ 254 h 270"/>
                    <a:gd name="T94" fmla="*/ 36 w 212"/>
                    <a:gd name="T95" fmla="*/ 245 h 270"/>
                    <a:gd name="T96" fmla="*/ 25 w 212"/>
                    <a:gd name="T97" fmla="*/ 232 h 270"/>
                    <a:gd name="T98" fmla="*/ 18 w 212"/>
                    <a:gd name="T99" fmla="*/ 218 h 270"/>
                    <a:gd name="T100" fmla="*/ 11 w 212"/>
                    <a:gd name="T101" fmla="*/ 202 h 270"/>
                    <a:gd name="T102" fmla="*/ 7 w 212"/>
                    <a:gd name="T103" fmla="*/ 185 h 270"/>
                    <a:gd name="T104" fmla="*/ 4 w 212"/>
                    <a:gd name="T105" fmla="*/ 168 h 270"/>
                    <a:gd name="T106" fmla="*/ 0 w 212"/>
                    <a:gd name="T107" fmla="*/ 151 h 270"/>
                    <a:gd name="T108" fmla="*/ 0 w 212"/>
                    <a:gd name="T109" fmla="*/ 118 h 270"/>
                    <a:gd name="T110" fmla="*/ 2 w 212"/>
                    <a:gd name="T111" fmla="*/ 91 h 270"/>
                    <a:gd name="T112" fmla="*/ 5 w 212"/>
                    <a:gd name="T113" fmla="*/ 64 h 270"/>
                    <a:gd name="T114" fmla="*/ 5 w 212"/>
                    <a:gd name="T115" fmla="*/ 64 h 27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212" h="270">
                      <a:moveTo>
                        <a:pt x="5" y="64"/>
                      </a:moveTo>
                      <a:lnTo>
                        <a:pt x="5" y="64"/>
                      </a:lnTo>
                      <a:lnTo>
                        <a:pt x="8" y="58"/>
                      </a:lnTo>
                      <a:lnTo>
                        <a:pt x="16" y="44"/>
                      </a:lnTo>
                      <a:lnTo>
                        <a:pt x="29" y="28"/>
                      </a:lnTo>
                      <a:lnTo>
                        <a:pt x="35" y="20"/>
                      </a:lnTo>
                      <a:lnTo>
                        <a:pt x="43" y="16"/>
                      </a:lnTo>
                      <a:lnTo>
                        <a:pt x="51" y="11"/>
                      </a:lnTo>
                      <a:lnTo>
                        <a:pt x="58" y="8"/>
                      </a:lnTo>
                      <a:lnTo>
                        <a:pt x="77" y="5"/>
                      </a:lnTo>
                      <a:lnTo>
                        <a:pt x="115" y="0"/>
                      </a:lnTo>
                      <a:lnTo>
                        <a:pt x="124" y="0"/>
                      </a:lnTo>
                      <a:lnTo>
                        <a:pt x="132" y="3"/>
                      </a:lnTo>
                      <a:lnTo>
                        <a:pt x="140" y="8"/>
                      </a:lnTo>
                      <a:lnTo>
                        <a:pt x="148" y="14"/>
                      </a:lnTo>
                      <a:lnTo>
                        <a:pt x="161" y="30"/>
                      </a:lnTo>
                      <a:lnTo>
                        <a:pt x="167" y="36"/>
                      </a:lnTo>
                      <a:lnTo>
                        <a:pt x="172" y="39"/>
                      </a:lnTo>
                      <a:lnTo>
                        <a:pt x="183" y="50"/>
                      </a:lnTo>
                      <a:lnTo>
                        <a:pt x="197" y="64"/>
                      </a:lnTo>
                      <a:lnTo>
                        <a:pt x="208" y="82"/>
                      </a:lnTo>
                      <a:lnTo>
                        <a:pt x="211" y="89"/>
                      </a:lnTo>
                      <a:lnTo>
                        <a:pt x="212" y="96"/>
                      </a:lnTo>
                      <a:lnTo>
                        <a:pt x="209" y="115"/>
                      </a:lnTo>
                      <a:lnTo>
                        <a:pt x="203" y="141"/>
                      </a:lnTo>
                      <a:lnTo>
                        <a:pt x="193" y="171"/>
                      </a:lnTo>
                      <a:lnTo>
                        <a:pt x="184" y="193"/>
                      </a:lnTo>
                      <a:lnTo>
                        <a:pt x="173" y="220"/>
                      </a:lnTo>
                      <a:lnTo>
                        <a:pt x="165" y="234"/>
                      </a:lnTo>
                      <a:lnTo>
                        <a:pt x="161" y="242"/>
                      </a:lnTo>
                      <a:lnTo>
                        <a:pt x="156" y="250"/>
                      </a:lnTo>
                      <a:lnTo>
                        <a:pt x="150" y="256"/>
                      </a:lnTo>
                      <a:lnTo>
                        <a:pt x="142" y="261"/>
                      </a:lnTo>
                      <a:lnTo>
                        <a:pt x="132" y="265"/>
                      </a:lnTo>
                      <a:lnTo>
                        <a:pt x="123" y="268"/>
                      </a:lnTo>
                      <a:lnTo>
                        <a:pt x="110" y="270"/>
                      </a:lnTo>
                      <a:lnTo>
                        <a:pt x="98" y="270"/>
                      </a:lnTo>
                      <a:lnTo>
                        <a:pt x="84" y="267"/>
                      </a:lnTo>
                      <a:lnTo>
                        <a:pt x="66" y="262"/>
                      </a:lnTo>
                      <a:lnTo>
                        <a:pt x="58" y="259"/>
                      </a:lnTo>
                      <a:lnTo>
                        <a:pt x="51" y="254"/>
                      </a:lnTo>
                      <a:lnTo>
                        <a:pt x="36" y="245"/>
                      </a:lnTo>
                      <a:lnTo>
                        <a:pt x="25" y="232"/>
                      </a:lnTo>
                      <a:lnTo>
                        <a:pt x="18" y="218"/>
                      </a:lnTo>
                      <a:lnTo>
                        <a:pt x="11" y="202"/>
                      </a:lnTo>
                      <a:lnTo>
                        <a:pt x="7" y="185"/>
                      </a:lnTo>
                      <a:lnTo>
                        <a:pt x="4" y="168"/>
                      </a:lnTo>
                      <a:lnTo>
                        <a:pt x="0" y="151"/>
                      </a:lnTo>
                      <a:lnTo>
                        <a:pt x="0" y="118"/>
                      </a:lnTo>
                      <a:lnTo>
                        <a:pt x="2" y="91"/>
                      </a:lnTo>
                      <a:lnTo>
                        <a:pt x="5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" name="Freeform 31"/>
                <p:cNvSpPr>
                  <a:spLocks/>
                </p:cNvSpPr>
                <p:nvPr/>
              </p:nvSpPr>
              <p:spPr bwMode="auto">
                <a:xfrm>
                  <a:off x="2873" y="1390"/>
                  <a:ext cx="380" cy="333"/>
                </a:xfrm>
                <a:custGeom>
                  <a:avLst/>
                  <a:gdLst>
                    <a:gd name="T0" fmla="*/ 0 w 380"/>
                    <a:gd name="T1" fmla="*/ 212 h 333"/>
                    <a:gd name="T2" fmla="*/ 42 w 380"/>
                    <a:gd name="T3" fmla="*/ 185 h 333"/>
                    <a:gd name="T4" fmla="*/ 65 w 380"/>
                    <a:gd name="T5" fmla="*/ 166 h 333"/>
                    <a:gd name="T6" fmla="*/ 83 w 380"/>
                    <a:gd name="T7" fmla="*/ 144 h 333"/>
                    <a:gd name="T8" fmla="*/ 94 w 380"/>
                    <a:gd name="T9" fmla="*/ 121 h 333"/>
                    <a:gd name="T10" fmla="*/ 106 w 380"/>
                    <a:gd name="T11" fmla="*/ 89 h 333"/>
                    <a:gd name="T12" fmla="*/ 114 w 380"/>
                    <a:gd name="T13" fmla="*/ 81 h 333"/>
                    <a:gd name="T14" fmla="*/ 160 w 380"/>
                    <a:gd name="T15" fmla="*/ 45 h 333"/>
                    <a:gd name="T16" fmla="*/ 191 w 380"/>
                    <a:gd name="T17" fmla="*/ 25 h 333"/>
                    <a:gd name="T18" fmla="*/ 222 w 380"/>
                    <a:gd name="T19" fmla="*/ 17 h 333"/>
                    <a:gd name="T20" fmla="*/ 238 w 380"/>
                    <a:gd name="T21" fmla="*/ 12 h 333"/>
                    <a:gd name="T22" fmla="*/ 270 w 380"/>
                    <a:gd name="T23" fmla="*/ 3 h 333"/>
                    <a:gd name="T24" fmla="*/ 284 w 380"/>
                    <a:gd name="T25" fmla="*/ 0 h 333"/>
                    <a:gd name="T26" fmla="*/ 296 w 380"/>
                    <a:gd name="T27" fmla="*/ 3 h 333"/>
                    <a:gd name="T28" fmla="*/ 336 w 380"/>
                    <a:gd name="T29" fmla="*/ 25 h 333"/>
                    <a:gd name="T30" fmla="*/ 343 w 380"/>
                    <a:gd name="T31" fmla="*/ 30 h 333"/>
                    <a:gd name="T32" fmla="*/ 353 w 380"/>
                    <a:gd name="T33" fmla="*/ 45 h 333"/>
                    <a:gd name="T34" fmla="*/ 365 w 380"/>
                    <a:gd name="T35" fmla="*/ 70 h 333"/>
                    <a:gd name="T36" fmla="*/ 373 w 380"/>
                    <a:gd name="T37" fmla="*/ 81 h 333"/>
                    <a:gd name="T38" fmla="*/ 376 w 380"/>
                    <a:gd name="T39" fmla="*/ 86 h 333"/>
                    <a:gd name="T40" fmla="*/ 380 w 380"/>
                    <a:gd name="T41" fmla="*/ 103 h 333"/>
                    <a:gd name="T42" fmla="*/ 375 w 380"/>
                    <a:gd name="T43" fmla="*/ 135 h 333"/>
                    <a:gd name="T44" fmla="*/ 369 w 380"/>
                    <a:gd name="T45" fmla="*/ 150 h 333"/>
                    <a:gd name="T46" fmla="*/ 359 w 380"/>
                    <a:gd name="T47" fmla="*/ 163 h 333"/>
                    <a:gd name="T48" fmla="*/ 326 w 380"/>
                    <a:gd name="T49" fmla="*/ 194 h 333"/>
                    <a:gd name="T50" fmla="*/ 312 w 380"/>
                    <a:gd name="T51" fmla="*/ 207 h 333"/>
                    <a:gd name="T52" fmla="*/ 301 w 380"/>
                    <a:gd name="T53" fmla="*/ 218 h 333"/>
                    <a:gd name="T54" fmla="*/ 293 w 380"/>
                    <a:gd name="T55" fmla="*/ 231 h 333"/>
                    <a:gd name="T56" fmla="*/ 293 w 380"/>
                    <a:gd name="T57" fmla="*/ 242 h 333"/>
                    <a:gd name="T58" fmla="*/ 299 w 380"/>
                    <a:gd name="T59" fmla="*/ 248 h 333"/>
                    <a:gd name="T60" fmla="*/ 304 w 380"/>
                    <a:gd name="T61" fmla="*/ 249 h 333"/>
                    <a:gd name="T62" fmla="*/ 303 w 380"/>
                    <a:gd name="T63" fmla="*/ 253 h 333"/>
                    <a:gd name="T64" fmla="*/ 285 w 380"/>
                    <a:gd name="T65" fmla="*/ 260 h 333"/>
                    <a:gd name="T66" fmla="*/ 271 w 380"/>
                    <a:gd name="T67" fmla="*/ 264 h 333"/>
                    <a:gd name="T68" fmla="*/ 244 w 380"/>
                    <a:gd name="T69" fmla="*/ 273 h 333"/>
                    <a:gd name="T70" fmla="*/ 142 w 380"/>
                    <a:gd name="T71" fmla="*/ 333 h 333"/>
                    <a:gd name="T72" fmla="*/ 0 w 380"/>
                    <a:gd name="T73" fmla="*/ 212 h 3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80" h="333">
                      <a:moveTo>
                        <a:pt x="0" y="212"/>
                      </a:moveTo>
                      <a:lnTo>
                        <a:pt x="0" y="212"/>
                      </a:lnTo>
                      <a:lnTo>
                        <a:pt x="20" y="199"/>
                      </a:lnTo>
                      <a:lnTo>
                        <a:pt x="42" y="185"/>
                      </a:lnTo>
                      <a:lnTo>
                        <a:pt x="65" y="166"/>
                      </a:lnTo>
                      <a:lnTo>
                        <a:pt x="75" y="155"/>
                      </a:lnTo>
                      <a:lnTo>
                        <a:pt x="83" y="144"/>
                      </a:lnTo>
                      <a:lnTo>
                        <a:pt x="89" y="132"/>
                      </a:lnTo>
                      <a:lnTo>
                        <a:pt x="94" y="121"/>
                      </a:lnTo>
                      <a:lnTo>
                        <a:pt x="102" y="99"/>
                      </a:lnTo>
                      <a:lnTo>
                        <a:pt x="106" y="89"/>
                      </a:lnTo>
                      <a:lnTo>
                        <a:pt x="114" y="81"/>
                      </a:lnTo>
                      <a:lnTo>
                        <a:pt x="135" y="64"/>
                      </a:lnTo>
                      <a:lnTo>
                        <a:pt x="160" y="45"/>
                      </a:lnTo>
                      <a:lnTo>
                        <a:pt x="191" y="25"/>
                      </a:lnTo>
                      <a:lnTo>
                        <a:pt x="199" y="22"/>
                      </a:lnTo>
                      <a:lnTo>
                        <a:pt x="222" y="17"/>
                      </a:lnTo>
                      <a:lnTo>
                        <a:pt x="238" y="12"/>
                      </a:lnTo>
                      <a:lnTo>
                        <a:pt x="255" y="8"/>
                      </a:lnTo>
                      <a:lnTo>
                        <a:pt x="270" y="3"/>
                      </a:lnTo>
                      <a:lnTo>
                        <a:pt x="284" y="0"/>
                      </a:lnTo>
                      <a:lnTo>
                        <a:pt x="290" y="1"/>
                      </a:lnTo>
                      <a:lnTo>
                        <a:pt x="296" y="3"/>
                      </a:lnTo>
                      <a:lnTo>
                        <a:pt x="309" y="8"/>
                      </a:lnTo>
                      <a:lnTo>
                        <a:pt x="336" y="25"/>
                      </a:lnTo>
                      <a:lnTo>
                        <a:pt x="343" y="30"/>
                      </a:lnTo>
                      <a:lnTo>
                        <a:pt x="348" y="37"/>
                      </a:lnTo>
                      <a:lnTo>
                        <a:pt x="353" y="45"/>
                      </a:lnTo>
                      <a:lnTo>
                        <a:pt x="358" y="55"/>
                      </a:lnTo>
                      <a:lnTo>
                        <a:pt x="365" y="70"/>
                      </a:lnTo>
                      <a:lnTo>
                        <a:pt x="369" y="77"/>
                      </a:lnTo>
                      <a:lnTo>
                        <a:pt x="373" y="81"/>
                      </a:lnTo>
                      <a:lnTo>
                        <a:pt x="376" y="86"/>
                      </a:lnTo>
                      <a:lnTo>
                        <a:pt x="378" y="94"/>
                      </a:lnTo>
                      <a:lnTo>
                        <a:pt x="380" y="103"/>
                      </a:lnTo>
                      <a:lnTo>
                        <a:pt x="378" y="114"/>
                      </a:lnTo>
                      <a:lnTo>
                        <a:pt x="375" y="135"/>
                      </a:lnTo>
                      <a:lnTo>
                        <a:pt x="372" y="144"/>
                      </a:lnTo>
                      <a:lnTo>
                        <a:pt x="369" y="150"/>
                      </a:lnTo>
                      <a:lnTo>
                        <a:pt x="359" y="163"/>
                      </a:lnTo>
                      <a:lnTo>
                        <a:pt x="343" y="179"/>
                      </a:lnTo>
                      <a:lnTo>
                        <a:pt x="326" y="194"/>
                      </a:lnTo>
                      <a:lnTo>
                        <a:pt x="312" y="207"/>
                      </a:lnTo>
                      <a:lnTo>
                        <a:pt x="306" y="212"/>
                      </a:lnTo>
                      <a:lnTo>
                        <a:pt x="301" y="218"/>
                      </a:lnTo>
                      <a:lnTo>
                        <a:pt x="296" y="224"/>
                      </a:lnTo>
                      <a:lnTo>
                        <a:pt x="293" y="231"/>
                      </a:lnTo>
                      <a:lnTo>
                        <a:pt x="292" y="235"/>
                      </a:lnTo>
                      <a:lnTo>
                        <a:pt x="293" y="242"/>
                      </a:lnTo>
                      <a:lnTo>
                        <a:pt x="295" y="245"/>
                      </a:lnTo>
                      <a:lnTo>
                        <a:pt x="299" y="248"/>
                      </a:lnTo>
                      <a:lnTo>
                        <a:pt x="304" y="249"/>
                      </a:lnTo>
                      <a:lnTo>
                        <a:pt x="304" y="251"/>
                      </a:lnTo>
                      <a:lnTo>
                        <a:pt x="303" y="253"/>
                      </a:lnTo>
                      <a:lnTo>
                        <a:pt x="298" y="256"/>
                      </a:lnTo>
                      <a:lnTo>
                        <a:pt x="285" y="260"/>
                      </a:lnTo>
                      <a:lnTo>
                        <a:pt x="271" y="264"/>
                      </a:lnTo>
                      <a:lnTo>
                        <a:pt x="259" y="268"/>
                      </a:lnTo>
                      <a:lnTo>
                        <a:pt x="244" y="273"/>
                      </a:lnTo>
                      <a:lnTo>
                        <a:pt x="230" y="279"/>
                      </a:lnTo>
                      <a:lnTo>
                        <a:pt x="142" y="333"/>
                      </a:lnTo>
                      <a:lnTo>
                        <a:pt x="40" y="276"/>
                      </a:lnTo>
                      <a:lnTo>
                        <a:pt x="0" y="212"/>
                      </a:lnTo>
                      <a:close/>
                    </a:path>
                  </a:pathLst>
                </a:custGeom>
                <a:solidFill>
                  <a:srgbClr val="F4BC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" name="Freeform 32"/>
                <p:cNvSpPr>
                  <a:spLocks/>
                </p:cNvSpPr>
                <p:nvPr/>
              </p:nvSpPr>
              <p:spPr bwMode="auto">
                <a:xfrm>
                  <a:off x="2180" y="1261"/>
                  <a:ext cx="1390" cy="2468"/>
                </a:xfrm>
                <a:custGeom>
                  <a:avLst/>
                  <a:gdLst>
                    <a:gd name="T0" fmla="*/ 377 w 1390"/>
                    <a:gd name="T1" fmla="*/ 2013 h 2468"/>
                    <a:gd name="T2" fmla="*/ 422 w 1390"/>
                    <a:gd name="T3" fmla="*/ 1972 h 2468"/>
                    <a:gd name="T4" fmla="*/ 507 w 1390"/>
                    <a:gd name="T5" fmla="*/ 1842 h 2468"/>
                    <a:gd name="T6" fmla="*/ 693 w 1390"/>
                    <a:gd name="T7" fmla="*/ 1611 h 2468"/>
                    <a:gd name="T8" fmla="*/ 765 w 1390"/>
                    <a:gd name="T9" fmla="*/ 1556 h 2468"/>
                    <a:gd name="T10" fmla="*/ 831 w 1390"/>
                    <a:gd name="T11" fmla="*/ 1616 h 2468"/>
                    <a:gd name="T12" fmla="*/ 941 w 1390"/>
                    <a:gd name="T13" fmla="*/ 1795 h 2468"/>
                    <a:gd name="T14" fmla="*/ 994 w 1390"/>
                    <a:gd name="T15" fmla="*/ 1889 h 2468"/>
                    <a:gd name="T16" fmla="*/ 1077 w 1390"/>
                    <a:gd name="T17" fmla="*/ 2040 h 2468"/>
                    <a:gd name="T18" fmla="*/ 1082 w 1390"/>
                    <a:gd name="T19" fmla="*/ 2167 h 2468"/>
                    <a:gd name="T20" fmla="*/ 1145 w 1390"/>
                    <a:gd name="T21" fmla="*/ 2305 h 2468"/>
                    <a:gd name="T22" fmla="*/ 1206 w 1390"/>
                    <a:gd name="T23" fmla="*/ 2349 h 2468"/>
                    <a:gd name="T24" fmla="*/ 1311 w 1390"/>
                    <a:gd name="T25" fmla="*/ 2459 h 2468"/>
                    <a:gd name="T26" fmla="*/ 1388 w 1390"/>
                    <a:gd name="T27" fmla="*/ 2464 h 2468"/>
                    <a:gd name="T28" fmla="*/ 1350 w 1390"/>
                    <a:gd name="T29" fmla="*/ 2365 h 2468"/>
                    <a:gd name="T30" fmla="*/ 1277 w 1390"/>
                    <a:gd name="T31" fmla="*/ 2222 h 2468"/>
                    <a:gd name="T32" fmla="*/ 1245 w 1390"/>
                    <a:gd name="T33" fmla="*/ 2059 h 2468"/>
                    <a:gd name="T34" fmla="*/ 1225 w 1390"/>
                    <a:gd name="T35" fmla="*/ 1795 h 2468"/>
                    <a:gd name="T36" fmla="*/ 1085 w 1390"/>
                    <a:gd name="T37" fmla="*/ 1441 h 2468"/>
                    <a:gd name="T38" fmla="*/ 1010 w 1390"/>
                    <a:gd name="T39" fmla="*/ 1204 h 2468"/>
                    <a:gd name="T40" fmla="*/ 997 w 1390"/>
                    <a:gd name="T41" fmla="*/ 697 h 2468"/>
                    <a:gd name="T42" fmla="*/ 1046 w 1390"/>
                    <a:gd name="T43" fmla="*/ 609 h 2468"/>
                    <a:gd name="T44" fmla="*/ 1297 w 1390"/>
                    <a:gd name="T45" fmla="*/ 393 h 2468"/>
                    <a:gd name="T46" fmla="*/ 1324 w 1390"/>
                    <a:gd name="T47" fmla="*/ 273 h 2468"/>
                    <a:gd name="T48" fmla="*/ 1284 w 1390"/>
                    <a:gd name="T49" fmla="*/ 80 h 2468"/>
                    <a:gd name="T50" fmla="*/ 1223 w 1390"/>
                    <a:gd name="T51" fmla="*/ 41 h 2468"/>
                    <a:gd name="T52" fmla="*/ 1104 w 1390"/>
                    <a:gd name="T53" fmla="*/ 89 h 2468"/>
                    <a:gd name="T54" fmla="*/ 1138 w 1390"/>
                    <a:gd name="T55" fmla="*/ 210 h 2468"/>
                    <a:gd name="T56" fmla="*/ 1126 w 1390"/>
                    <a:gd name="T57" fmla="*/ 323 h 2468"/>
                    <a:gd name="T58" fmla="*/ 1041 w 1390"/>
                    <a:gd name="T59" fmla="*/ 402 h 2468"/>
                    <a:gd name="T60" fmla="*/ 944 w 1390"/>
                    <a:gd name="T61" fmla="*/ 410 h 2468"/>
                    <a:gd name="T62" fmla="*/ 875 w 1390"/>
                    <a:gd name="T63" fmla="*/ 408 h 2468"/>
                    <a:gd name="T64" fmla="*/ 812 w 1390"/>
                    <a:gd name="T65" fmla="*/ 466 h 2468"/>
                    <a:gd name="T66" fmla="*/ 785 w 1390"/>
                    <a:gd name="T67" fmla="*/ 455 h 2468"/>
                    <a:gd name="T68" fmla="*/ 693 w 1390"/>
                    <a:gd name="T69" fmla="*/ 432 h 2468"/>
                    <a:gd name="T70" fmla="*/ 664 w 1390"/>
                    <a:gd name="T71" fmla="*/ 336 h 2468"/>
                    <a:gd name="T72" fmla="*/ 636 w 1390"/>
                    <a:gd name="T73" fmla="*/ 320 h 2468"/>
                    <a:gd name="T74" fmla="*/ 553 w 1390"/>
                    <a:gd name="T75" fmla="*/ 306 h 2468"/>
                    <a:gd name="T76" fmla="*/ 393 w 1390"/>
                    <a:gd name="T77" fmla="*/ 317 h 2468"/>
                    <a:gd name="T78" fmla="*/ 352 w 1390"/>
                    <a:gd name="T79" fmla="*/ 380 h 2468"/>
                    <a:gd name="T80" fmla="*/ 267 w 1390"/>
                    <a:gd name="T81" fmla="*/ 484 h 2468"/>
                    <a:gd name="T82" fmla="*/ 190 w 1390"/>
                    <a:gd name="T83" fmla="*/ 504 h 2468"/>
                    <a:gd name="T84" fmla="*/ 171 w 1390"/>
                    <a:gd name="T85" fmla="*/ 416 h 2468"/>
                    <a:gd name="T86" fmla="*/ 171 w 1390"/>
                    <a:gd name="T87" fmla="*/ 342 h 2468"/>
                    <a:gd name="T88" fmla="*/ 8 w 1390"/>
                    <a:gd name="T89" fmla="*/ 322 h 2468"/>
                    <a:gd name="T90" fmla="*/ 33 w 1390"/>
                    <a:gd name="T91" fmla="*/ 477 h 2468"/>
                    <a:gd name="T92" fmla="*/ 108 w 1390"/>
                    <a:gd name="T93" fmla="*/ 692 h 2468"/>
                    <a:gd name="T94" fmla="*/ 287 w 1390"/>
                    <a:gd name="T95" fmla="*/ 683 h 2468"/>
                    <a:gd name="T96" fmla="*/ 408 w 1390"/>
                    <a:gd name="T97" fmla="*/ 722 h 2468"/>
                    <a:gd name="T98" fmla="*/ 422 w 1390"/>
                    <a:gd name="T99" fmla="*/ 895 h 2468"/>
                    <a:gd name="T100" fmla="*/ 393 w 1390"/>
                    <a:gd name="T101" fmla="*/ 1347 h 2468"/>
                    <a:gd name="T102" fmla="*/ 369 w 1390"/>
                    <a:gd name="T103" fmla="*/ 1482 h 2468"/>
                    <a:gd name="T104" fmla="*/ 328 w 1390"/>
                    <a:gd name="T105" fmla="*/ 1721 h 2468"/>
                    <a:gd name="T106" fmla="*/ 300 w 1390"/>
                    <a:gd name="T107" fmla="*/ 1737 h 2468"/>
                    <a:gd name="T108" fmla="*/ 262 w 1390"/>
                    <a:gd name="T109" fmla="*/ 1784 h 2468"/>
                    <a:gd name="T110" fmla="*/ 149 w 1390"/>
                    <a:gd name="T111" fmla="*/ 2022 h 2468"/>
                    <a:gd name="T112" fmla="*/ 79 w 1390"/>
                    <a:gd name="T113" fmla="*/ 2096 h 2468"/>
                    <a:gd name="T114" fmla="*/ 69 w 1390"/>
                    <a:gd name="T115" fmla="*/ 2183 h 2468"/>
                    <a:gd name="T116" fmla="*/ 33 w 1390"/>
                    <a:gd name="T117" fmla="*/ 2266 h 2468"/>
                    <a:gd name="T118" fmla="*/ 43 w 1390"/>
                    <a:gd name="T119" fmla="*/ 2371 h 2468"/>
                    <a:gd name="T120" fmla="*/ 140 w 1390"/>
                    <a:gd name="T121" fmla="*/ 2343 h 2468"/>
                    <a:gd name="T122" fmla="*/ 170 w 1390"/>
                    <a:gd name="T123" fmla="*/ 2222 h 2468"/>
                    <a:gd name="T124" fmla="*/ 248 w 1390"/>
                    <a:gd name="T125" fmla="*/ 2170 h 246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390" h="2468">
                      <a:moveTo>
                        <a:pt x="248" y="2170"/>
                      </a:moveTo>
                      <a:lnTo>
                        <a:pt x="248" y="2170"/>
                      </a:lnTo>
                      <a:lnTo>
                        <a:pt x="264" y="2148"/>
                      </a:lnTo>
                      <a:lnTo>
                        <a:pt x="297" y="2106"/>
                      </a:lnTo>
                      <a:lnTo>
                        <a:pt x="341" y="2049"/>
                      </a:lnTo>
                      <a:lnTo>
                        <a:pt x="353" y="2035"/>
                      </a:lnTo>
                      <a:lnTo>
                        <a:pt x="366" y="2022"/>
                      </a:lnTo>
                      <a:lnTo>
                        <a:pt x="377" y="2013"/>
                      </a:lnTo>
                      <a:lnTo>
                        <a:pt x="382" y="2010"/>
                      </a:lnTo>
                      <a:lnTo>
                        <a:pt x="385" y="2008"/>
                      </a:lnTo>
                      <a:lnTo>
                        <a:pt x="393" y="2007"/>
                      </a:lnTo>
                      <a:lnTo>
                        <a:pt x="397" y="2004"/>
                      </a:lnTo>
                      <a:lnTo>
                        <a:pt x="402" y="1999"/>
                      </a:lnTo>
                      <a:lnTo>
                        <a:pt x="407" y="1994"/>
                      </a:lnTo>
                      <a:lnTo>
                        <a:pt x="416" y="1980"/>
                      </a:lnTo>
                      <a:lnTo>
                        <a:pt x="422" y="1972"/>
                      </a:lnTo>
                      <a:lnTo>
                        <a:pt x="430" y="1964"/>
                      </a:lnTo>
                      <a:lnTo>
                        <a:pt x="438" y="1953"/>
                      </a:lnTo>
                      <a:lnTo>
                        <a:pt x="448" y="1941"/>
                      </a:lnTo>
                      <a:lnTo>
                        <a:pt x="465" y="1911"/>
                      </a:lnTo>
                      <a:lnTo>
                        <a:pt x="485" y="1876"/>
                      </a:lnTo>
                      <a:lnTo>
                        <a:pt x="495" y="1859"/>
                      </a:lnTo>
                      <a:lnTo>
                        <a:pt x="507" y="1842"/>
                      </a:lnTo>
                      <a:lnTo>
                        <a:pt x="529" y="1809"/>
                      </a:lnTo>
                      <a:lnTo>
                        <a:pt x="550" y="1777"/>
                      </a:lnTo>
                      <a:lnTo>
                        <a:pt x="570" y="1749"/>
                      </a:lnTo>
                      <a:lnTo>
                        <a:pt x="587" y="1726"/>
                      </a:lnTo>
                      <a:lnTo>
                        <a:pt x="611" y="1701"/>
                      </a:lnTo>
                      <a:lnTo>
                        <a:pt x="639" y="1671"/>
                      </a:lnTo>
                      <a:lnTo>
                        <a:pt x="667" y="1639"/>
                      </a:lnTo>
                      <a:lnTo>
                        <a:pt x="693" y="1611"/>
                      </a:lnTo>
                      <a:lnTo>
                        <a:pt x="713" y="1589"/>
                      </a:lnTo>
                      <a:lnTo>
                        <a:pt x="730" y="1572"/>
                      </a:lnTo>
                      <a:lnTo>
                        <a:pt x="738" y="1564"/>
                      </a:lnTo>
                      <a:lnTo>
                        <a:pt x="744" y="1559"/>
                      </a:lnTo>
                      <a:lnTo>
                        <a:pt x="752" y="1556"/>
                      </a:lnTo>
                      <a:lnTo>
                        <a:pt x="758" y="1554"/>
                      </a:lnTo>
                      <a:lnTo>
                        <a:pt x="765" y="1556"/>
                      </a:lnTo>
                      <a:lnTo>
                        <a:pt x="773" y="1558"/>
                      </a:lnTo>
                      <a:lnTo>
                        <a:pt x="780" y="1562"/>
                      </a:lnTo>
                      <a:lnTo>
                        <a:pt x="788" y="1567"/>
                      </a:lnTo>
                      <a:lnTo>
                        <a:pt x="798" y="1573"/>
                      </a:lnTo>
                      <a:lnTo>
                        <a:pt x="807" y="1583"/>
                      </a:lnTo>
                      <a:lnTo>
                        <a:pt x="815" y="1592"/>
                      </a:lnTo>
                      <a:lnTo>
                        <a:pt x="823" y="1603"/>
                      </a:lnTo>
                      <a:lnTo>
                        <a:pt x="831" y="1616"/>
                      </a:lnTo>
                      <a:lnTo>
                        <a:pt x="840" y="1628"/>
                      </a:lnTo>
                      <a:lnTo>
                        <a:pt x="861" y="1650"/>
                      </a:lnTo>
                      <a:lnTo>
                        <a:pt x="878" y="1671"/>
                      </a:lnTo>
                      <a:lnTo>
                        <a:pt x="892" y="1688"/>
                      </a:lnTo>
                      <a:lnTo>
                        <a:pt x="903" y="1712"/>
                      </a:lnTo>
                      <a:lnTo>
                        <a:pt x="915" y="1741"/>
                      </a:lnTo>
                      <a:lnTo>
                        <a:pt x="930" y="1771"/>
                      </a:lnTo>
                      <a:lnTo>
                        <a:pt x="941" y="1795"/>
                      </a:lnTo>
                      <a:lnTo>
                        <a:pt x="950" y="1809"/>
                      </a:lnTo>
                      <a:lnTo>
                        <a:pt x="961" y="1825"/>
                      </a:lnTo>
                      <a:lnTo>
                        <a:pt x="985" y="1854"/>
                      </a:lnTo>
                      <a:lnTo>
                        <a:pt x="989" y="1862"/>
                      </a:lnTo>
                      <a:lnTo>
                        <a:pt x="992" y="1870"/>
                      </a:lnTo>
                      <a:lnTo>
                        <a:pt x="994" y="1880"/>
                      </a:lnTo>
                      <a:lnTo>
                        <a:pt x="994" y="1889"/>
                      </a:lnTo>
                      <a:lnTo>
                        <a:pt x="996" y="1909"/>
                      </a:lnTo>
                      <a:lnTo>
                        <a:pt x="997" y="1920"/>
                      </a:lnTo>
                      <a:lnTo>
                        <a:pt x="1000" y="1931"/>
                      </a:lnTo>
                      <a:lnTo>
                        <a:pt x="1008" y="1945"/>
                      </a:lnTo>
                      <a:lnTo>
                        <a:pt x="1018" y="1961"/>
                      </a:lnTo>
                      <a:lnTo>
                        <a:pt x="1043" y="1996"/>
                      </a:lnTo>
                      <a:lnTo>
                        <a:pt x="1068" y="2027"/>
                      </a:lnTo>
                      <a:lnTo>
                        <a:pt x="1077" y="2040"/>
                      </a:lnTo>
                      <a:lnTo>
                        <a:pt x="1082" y="2049"/>
                      </a:lnTo>
                      <a:lnTo>
                        <a:pt x="1083" y="2059"/>
                      </a:lnTo>
                      <a:lnTo>
                        <a:pt x="1085" y="2073"/>
                      </a:lnTo>
                      <a:lnTo>
                        <a:pt x="1083" y="2107"/>
                      </a:lnTo>
                      <a:lnTo>
                        <a:pt x="1082" y="2142"/>
                      </a:lnTo>
                      <a:lnTo>
                        <a:pt x="1080" y="2156"/>
                      </a:lnTo>
                      <a:lnTo>
                        <a:pt x="1082" y="2167"/>
                      </a:lnTo>
                      <a:lnTo>
                        <a:pt x="1087" y="2189"/>
                      </a:lnTo>
                      <a:lnTo>
                        <a:pt x="1096" y="2223"/>
                      </a:lnTo>
                      <a:lnTo>
                        <a:pt x="1109" y="2258"/>
                      </a:lnTo>
                      <a:lnTo>
                        <a:pt x="1115" y="2274"/>
                      </a:lnTo>
                      <a:lnTo>
                        <a:pt x="1123" y="2288"/>
                      </a:lnTo>
                      <a:lnTo>
                        <a:pt x="1131" y="2297"/>
                      </a:lnTo>
                      <a:lnTo>
                        <a:pt x="1137" y="2303"/>
                      </a:lnTo>
                      <a:lnTo>
                        <a:pt x="1145" y="2305"/>
                      </a:lnTo>
                      <a:lnTo>
                        <a:pt x="1151" y="2307"/>
                      </a:lnTo>
                      <a:lnTo>
                        <a:pt x="1167" y="2307"/>
                      </a:lnTo>
                      <a:lnTo>
                        <a:pt x="1175" y="2308"/>
                      </a:lnTo>
                      <a:lnTo>
                        <a:pt x="1184" y="2313"/>
                      </a:lnTo>
                      <a:lnTo>
                        <a:pt x="1192" y="2319"/>
                      </a:lnTo>
                      <a:lnTo>
                        <a:pt x="1197" y="2329"/>
                      </a:lnTo>
                      <a:lnTo>
                        <a:pt x="1201" y="2338"/>
                      </a:lnTo>
                      <a:lnTo>
                        <a:pt x="1206" y="2349"/>
                      </a:lnTo>
                      <a:lnTo>
                        <a:pt x="1214" y="2371"/>
                      </a:lnTo>
                      <a:lnTo>
                        <a:pt x="1220" y="2382"/>
                      </a:lnTo>
                      <a:lnTo>
                        <a:pt x="1228" y="2393"/>
                      </a:lnTo>
                      <a:lnTo>
                        <a:pt x="1239" y="2404"/>
                      </a:lnTo>
                      <a:lnTo>
                        <a:pt x="1251" y="2417"/>
                      </a:lnTo>
                      <a:lnTo>
                        <a:pt x="1281" y="2440"/>
                      </a:lnTo>
                      <a:lnTo>
                        <a:pt x="1297" y="2451"/>
                      </a:lnTo>
                      <a:lnTo>
                        <a:pt x="1311" y="2459"/>
                      </a:lnTo>
                      <a:lnTo>
                        <a:pt x="1324" y="2464"/>
                      </a:lnTo>
                      <a:lnTo>
                        <a:pt x="1333" y="2467"/>
                      </a:lnTo>
                      <a:lnTo>
                        <a:pt x="1363" y="2468"/>
                      </a:lnTo>
                      <a:lnTo>
                        <a:pt x="1376" y="2468"/>
                      </a:lnTo>
                      <a:lnTo>
                        <a:pt x="1385" y="2467"/>
                      </a:lnTo>
                      <a:lnTo>
                        <a:pt x="1388" y="2465"/>
                      </a:lnTo>
                      <a:lnTo>
                        <a:pt x="1388" y="2464"/>
                      </a:lnTo>
                      <a:lnTo>
                        <a:pt x="1390" y="2457"/>
                      </a:lnTo>
                      <a:lnTo>
                        <a:pt x="1388" y="2451"/>
                      </a:lnTo>
                      <a:lnTo>
                        <a:pt x="1385" y="2443"/>
                      </a:lnTo>
                      <a:lnTo>
                        <a:pt x="1379" y="2424"/>
                      </a:lnTo>
                      <a:lnTo>
                        <a:pt x="1374" y="2410"/>
                      </a:lnTo>
                      <a:lnTo>
                        <a:pt x="1371" y="2401"/>
                      </a:lnTo>
                      <a:lnTo>
                        <a:pt x="1365" y="2391"/>
                      </a:lnTo>
                      <a:lnTo>
                        <a:pt x="1350" y="2365"/>
                      </a:lnTo>
                      <a:lnTo>
                        <a:pt x="1328" y="2333"/>
                      </a:lnTo>
                      <a:lnTo>
                        <a:pt x="1284" y="2288"/>
                      </a:lnTo>
                      <a:lnTo>
                        <a:pt x="1281" y="2281"/>
                      </a:lnTo>
                      <a:lnTo>
                        <a:pt x="1280" y="2272"/>
                      </a:lnTo>
                      <a:lnTo>
                        <a:pt x="1278" y="2249"/>
                      </a:lnTo>
                      <a:lnTo>
                        <a:pt x="1277" y="2234"/>
                      </a:lnTo>
                      <a:lnTo>
                        <a:pt x="1277" y="2222"/>
                      </a:lnTo>
                      <a:lnTo>
                        <a:pt x="1273" y="2209"/>
                      </a:lnTo>
                      <a:lnTo>
                        <a:pt x="1269" y="2198"/>
                      </a:lnTo>
                      <a:lnTo>
                        <a:pt x="1266" y="2194"/>
                      </a:lnTo>
                      <a:lnTo>
                        <a:pt x="1262" y="2186"/>
                      </a:lnTo>
                      <a:lnTo>
                        <a:pt x="1258" y="2165"/>
                      </a:lnTo>
                      <a:lnTo>
                        <a:pt x="1253" y="2140"/>
                      </a:lnTo>
                      <a:lnTo>
                        <a:pt x="1250" y="2112"/>
                      </a:lnTo>
                      <a:lnTo>
                        <a:pt x="1245" y="2059"/>
                      </a:lnTo>
                      <a:lnTo>
                        <a:pt x="1244" y="2026"/>
                      </a:lnTo>
                      <a:lnTo>
                        <a:pt x="1244" y="1928"/>
                      </a:lnTo>
                      <a:lnTo>
                        <a:pt x="1242" y="1870"/>
                      </a:lnTo>
                      <a:lnTo>
                        <a:pt x="1241" y="1848"/>
                      </a:lnTo>
                      <a:lnTo>
                        <a:pt x="1241" y="1834"/>
                      </a:lnTo>
                      <a:lnTo>
                        <a:pt x="1236" y="1820"/>
                      </a:lnTo>
                      <a:lnTo>
                        <a:pt x="1225" y="1795"/>
                      </a:lnTo>
                      <a:lnTo>
                        <a:pt x="1197" y="1726"/>
                      </a:lnTo>
                      <a:lnTo>
                        <a:pt x="1168" y="1652"/>
                      </a:lnTo>
                      <a:lnTo>
                        <a:pt x="1157" y="1622"/>
                      </a:lnTo>
                      <a:lnTo>
                        <a:pt x="1151" y="1600"/>
                      </a:lnTo>
                      <a:lnTo>
                        <a:pt x="1143" y="1575"/>
                      </a:lnTo>
                      <a:lnTo>
                        <a:pt x="1129" y="1537"/>
                      </a:lnTo>
                      <a:lnTo>
                        <a:pt x="1109" y="1492"/>
                      </a:lnTo>
                      <a:lnTo>
                        <a:pt x="1085" y="1441"/>
                      </a:lnTo>
                      <a:lnTo>
                        <a:pt x="1060" y="1391"/>
                      </a:lnTo>
                      <a:lnTo>
                        <a:pt x="1035" y="1344"/>
                      </a:lnTo>
                      <a:lnTo>
                        <a:pt x="1013" y="1305"/>
                      </a:lnTo>
                      <a:lnTo>
                        <a:pt x="1002" y="1291"/>
                      </a:lnTo>
                      <a:lnTo>
                        <a:pt x="992" y="1280"/>
                      </a:lnTo>
                      <a:lnTo>
                        <a:pt x="1021" y="1272"/>
                      </a:lnTo>
                      <a:lnTo>
                        <a:pt x="1014" y="1239"/>
                      </a:lnTo>
                      <a:lnTo>
                        <a:pt x="1010" y="1204"/>
                      </a:lnTo>
                      <a:lnTo>
                        <a:pt x="1005" y="1162"/>
                      </a:lnTo>
                      <a:lnTo>
                        <a:pt x="997" y="1068"/>
                      </a:lnTo>
                      <a:lnTo>
                        <a:pt x="994" y="1022"/>
                      </a:lnTo>
                      <a:lnTo>
                        <a:pt x="992" y="985"/>
                      </a:lnTo>
                      <a:lnTo>
                        <a:pt x="994" y="849"/>
                      </a:lnTo>
                      <a:lnTo>
                        <a:pt x="994" y="765"/>
                      </a:lnTo>
                      <a:lnTo>
                        <a:pt x="997" y="697"/>
                      </a:lnTo>
                      <a:lnTo>
                        <a:pt x="999" y="685"/>
                      </a:lnTo>
                      <a:lnTo>
                        <a:pt x="1000" y="672"/>
                      </a:lnTo>
                      <a:lnTo>
                        <a:pt x="1003" y="663"/>
                      </a:lnTo>
                      <a:lnTo>
                        <a:pt x="1008" y="652"/>
                      </a:lnTo>
                      <a:lnTo>
                        <a:pt x="1013" y="644"/>
                      </a:lnTo>
                      <a:lnTo>
                        <a:pt x="1019" y="636"/>
                      </a:lnTo>
                      <a:lnTo>
                        <a:pt x="1032" y="620"/>
                      </a:lnTo>
                      <a:lnTo>
                        <a:pt x="1046" y="609"/>
                      </a:lnTo>
                      <a:lnTo>
                        <a:pt x="1060" y="598"/>
                      </a:lnTo>
                      <a:lnTo>
                        <a:pt x="1090" y="579"/>
                      </a:lnTo>
                      <a:lnTo>
                        <a:pt x="1107" y="567"/>
                      </a:lnTo>
                      <a:lnTo>
                        <a:pt x="1132" y="546"/>
                      </a:lnTo>
                      <a:lnTo>
                        <a:pt x="1190" y="496"/>
                      </a:lnTo>
                      <a:lnTo>
                        <a:pt x="1250" y="441"/>
                      </a:lnTo>
                      <a:lnTo>
                        <a:pt x="1277" y="415"/>
                      </a:lnTo>
                      <a:lnTo>
                        <a:pt x="1297" y="393"/>
                      </a:lnTo>
                      <a:lnTo>
                        <a:pt x="1311" y="374"/>
                      </a:lnTo>
                      <a:lnTo>
                        <a:pt x="1316" y="363"/>
                      </a:lnTo>
                      <a:lnTo>
                        <a:pt x="1321" y="353"/>
                      </a:lnTo>
                      <a:lnTo>
                        <a:pt x="1324" y="344"/>
                      </a:lnTo>
                      <a:lnTo>
                        <a:pt x="1327" y="334"/>
                      </a:lnTo>
                      <a:lnTo>
                        <a:pt x="1328" y="314"/>
                      </a:lnTo>
                      <a:lnTo>
                        <a:pt x="1327" y="294"/>
                      </a:lnTo>
                      <a:lnTo>
                        <a:pt x="1324" y="273"/>
                      </a:lnTo>
                      <a:lnTo>
                        <a:pt x="1317" y="250"/>
                      </a:lnTo>
                      <a:lnTo>
                        <a:pt x="1308" y="226"/>
                      </a:lnTo>
                      <a:lnTo>
                        <a:pt x="1300" y="204"/>
                      </a:lnTo>
                      <a:lnTo>
                        <a:pt x="1295" y="184"/>
                      </a:lnTo>
                      <a:lnTo>
                        <a:pt x="1291" y="166"/>
                      </a:lnTo>
                      <a:lnTo>
                        <a:pt x="1288" y="149"/>
                      </a:lnTo>
                      <a:lnTo>
                        <a:pt x="1284" y="116"/>
                      </a:lnTo>
                      <a:lnTo>
                        <a:pt x="1284" y="80"/>
                      </a:lnTo>
                      <a:lnTo>
                        <a:pt x="1284" y="49"/>
                      </a:lnTo>
                      <a:lnTo>
                        <a:pt x="1283" y="38"/>
                      </a:lnTo>
                      <a:lnTo>
                        <a:pt x="1278" y="28"/>
                      </a:lnTo>
                      <a:lnTo>
                        <a:pt x="1272" y="20"/>
                      </a:lnTo>
                      <a:lnTo>
                        <a:pt x="1262" y="14"/>
                      </a:lnTo>
                      <a:lnTo>
                        <a:pt x="1248" y="6"/>
                      </a:lnTo>
                      <a:lnTo>
                        <a:pt x="1228" y="0"/>
                      </a:lnTo>
                      <a:lnTo>
                        <a:pt x="1223" y="41"/>
                      </a:lnTo>
                      <a:lnTo>
                        <a:pt x="1209" y="44"/>
                      </a:lnTo>
                      <a:lnTo>
                        <a:pt x="1176" y="52"/>
                      </a:lnTo>
                      <a:lnTo>
                        <a:pt x="1156" y="57"/>
                      </a:lnTo>
                      <a:lnTo>
                        <a:pt x="1135" y="60"/>
                      </a:lnTo>
                      <a:lnTo>
                        <a:pt x="1115" y="61"/>
                      </a:lnTo>
                      <a:lnTo>
                        <a:pt x="1098" y="61"/>
                      </a:lnTo>
                      <a:lnTo>
                        <a:pt x="1104" y="89"/>
                      </a:lnTo>
                      <a:lnTo>
                        <a:pt x="1109" y="115"/>
                      </a:lnTo>
                      <a:lnTo>
                        <a:pt x="1110" y="138"/>
                      </a:lnTo>
                      <a:lnTo>
                        <a:pt x="1112" y="146"/>
                      </a:lnTo>
                      <a:lnTo>
                        <a:pt x="1115" y="154"/>
                      </a:lnTo>
                      <a:lnTo>
                        <a:pt x="1123" y="171"/>
                      </a:lnTo>
                      <a:lnTo>
                        <a:pt x="1132" y="188"/>
                      </a:lnTo>
                      <a:lnTo>
                        <a:pt x="1137" y="199"/>
                      </a:lnTo>
                      <a:lnTo>
                        <a:pt x="1138" y="210"/>
                      </a:lnTo>
                      <a:lnTo>
                        <a:pt x="1143" y="236"/>
                      </a:lnTo>
                      <a:lnTo>
                        <a:pt x="1145" y="248"/>
                      </a:lnTo>
                      <a:lnTo>
                        <a:pt x="1146" y="261"/>
                      </a:lnTo>
                      <a:lnTo>
                        <a:pt x="1146" y="275"/>
                      </a:lnTo>
                      <a:lnTo>
                        <a:pt x="1143" y="290"/>
                      </a:lnTo>
                      <a:lnTo>
                        <a:pt x="1137" y="306"/>
                      </a:lnTo>
                      <a:lnTo>
                        <a:pt x="1126" y="323"/>
                      </a:lnTo>
                      <a:lnTo>
                        <a:pt x="1115" y="339"/>
                      </a:lnTo>
                      <a:lnTo>
                        <a:pt x="1105" y="352"/>
                      </a:lnTo>
                      <a:lnTo>
                        <a:pt x="1098" y="360"/>
                      </a:lnTo>
                      <a:lnTo>
                        <a:pt x="1090" y="366"/>
                      </a:lnTo>
                      <a:lnTo>
                        <a:pt x="1074" y="377"/>
                      </a:lnTo>
                      <a:lnTo>
                        <a:pt x="1065" y="383"/>
                      </a:lnTo>
                      <a:lnTo>
                        <a:pt x="1054" y="393"/>
                      </a:lnTo>
                      <a:lnTo>
                        <a:pt x="1041" y="402"/>
                      </a:lnTo>
                      <a:lnTo>
                        <a:pt x="1029" y="408"/>
                      </a:lnTo>
                      <a:lnTo>
                        <a:pt x="1016" y="411"/>
                      </a:lnTo>
                      <a:lnTo>
                        <a:pt x="1005" y="413"/>
                      </a:lnTo>
                      <a:lnTo>
                        <a:pt x="996" y="415"/>
                      </a:lnTo>
                      <a:lnTo>
                        <a:pt x="988" y="413"/>
                      </a:lnTo>
                      <a:lnTo>
                        <a:pt x="981" y="413"/>
                      </a:lnTo>
                      <a:lnTo>
                        <a:pt x="961" y="411"/>
                      </a:lnTo>
                      <a:lnTo>
                        <a:pt x="944" y="410"/>
                      </a:lnTo>
                      <a:lnTo>
                        <a:pt x="923" y="408"/>
                      </a:lnTo>
                      <a:lnTo>
                        <a:pt x="915" y="408"/>
                      </a:lnTo>
                      <a:lnTo>
                        <a:pt x="909" y="407"/>
                      </a:lnTo>
                      <a:lnTo>
                        <a:pt x="897" y="404"/>
                      </a:lnTo>
                      <a:lnTo>
                        <a:pt x="892" y="404"/>
                      </a:lnTo>
                      <a:lnTo>
                        <a:pt x="886" y="404"/>
                      </a:lnTo>
                      <a:lnTo>
                        <a:pt x="881" y="405"/>
                      </a:lnTo>
                      <a:lnTo>
                        <a:pt x="875" y="408"/>
                      </a:lnTo>
                      <a:lnTo>
                        <a:pt x="851" y="427"/>
                      </a:lnTo>
                      <a:lnTo>
                        <a:pt x="832" y="444"/>
                      </a:lnTo>
                      <a:lnTo>
                        <a:pt x="824" y="454"/>
                      </a:lnTo>
                      <a:lnTo>
                        <a:pt x="818" y="462"/>
                      </a:lnTo>
                      <a:lnTo>
                        <a:pt x="815" y="466"/>
                      </a:lnTo>
                      <a:lnTo>
                        <a:pt x="813" y="466"/>
                      </a:lnTo>
                      <a:lnTo>
                        <a:pt x="812" y="466"/>
                      </a:lnTo>
                      <a:lnTo>
                        <a:pt x="809" y="463"/>
                      </a:lnTo>
                      <a:lnTo>
                        <a:pt x="806" y="458"/>
                      </a:lnTo>
                      <a:lnTo>
                        <a:pt x="804" y="454"/>
                      </a:lnTo>
                      <a:lnTo>
                        <a:pt x="799" y="449"/>
                      </a:lnTo>
                      <a:lnTo>
                        <a:pt x="796" y="447"/>
                      </a:lnTo>
                      <a:lnTo>
                        <a:pt x="793" y="447"/>
                      </a:lnTo>
                      <a:lnTo>
                        <a:pt x="790" y="449"/>
                      </a:lnTo>
                      <a:lnTo>
                        <a:pt x="785" y="455"/>
                      </a:lnTo>
                      <a:lnTo>
                        <a:pt x="779" y="462"/>
                      </a:lnTo>
                      <a:lnTo>
                        <a:pt x="769" y="479"/>
                      </a:lnTo>
                      <a:lnTo>
                        <a:pt x="765" y="491"/>
                      </a:lnTo>
                      <a:lnTo>
                        <a:pt x="762" y="498"/>
                      </a:lnTo>
                      <a:lnTo>
                        <a:pt x="754" y="531"/>
                      </a:lnTo>
                      <a:lnTo>
                        <a:pt x="733" y="523"/>
                      </a:lnTo>
                      <a:lnTo>
                        <a:pt x="711" y="473"/>
                      </a:lnTo>
                      <a:lnTo>
                        <a:pt x="693" y="432"/>
                      </a:lnTo>
                      <a:lnTo>
                        <a:pt x="677" y="400"/>
                      </a:lnTo>
                      <a:lnTo>
                        <a:pt x="666" y="382"/>
                      </a:lnTo>
                      <a:lnTo>
                        <a:pt x="663" y="372"/>
                      </a:lnTo>
                      <a:lnTo>
                        <a:pt x="660" y="364"/>
                      </a:lnTo>
                      <a:lnTo>
                        <a:pt x="660" y="356"/>
                      </a:lnTo>
                      <a:lnTo>
                        <a:pt x="660" y="349"/>
                      </a:lnTo>
                      <a:lnTo>
                        <a:pt x="661" y="342"/>
                      </a:lnTo>
                      <a:lnTo>
                        <a:pt x="664" y="336"/>
                      </a:lnTo>
                      <a:lnTo>
                        <a:pt x="674" y="323"/>
                      </a:lnTo>
                      <a:lnTo>
                        <a:pt x="680" y="311"/>
                      </a:lnTo>
                      <a:lnTo>
                        <a:pt x="685" y="300"/>
                      </a:lnTo>
                      <a:lnTo>
                        <a:pt x="666" y="306"/>
                      </a:lnTo>
                      <a:lnTo>
                        <a:pt x="649" y="312"/>
                      </a:lnTo>
                      <a:lnTo>
                        <a:pt x="636" y="320"/>
                      </a:lnTo>
                      <a:lnTo>
                        <a:pt x="631" y="322"/>
                      </a:lnTo>
                      <a:lnTo>
                        <a:pt x="625" y="323"/>
                      </a:lnTo>
                      <a:lnTo>
                        <a:pt x="617" y="323"/>
                      </a:lnTo>
                      <a:lnTo>
                        <a:pt x="609" y="322"/>
                      </a:lnTo>
                      <a:lnTo>
                        <a:pt x="594" y="317"/>
                      </a:lnTo>
                      <a:lnTo>
                        <a:pt x="579" y="311"/>
                      </a:lnTo>
                      <a:lnTo>
                        <a:pt x="570" y="309"/>
                      </a:lnTo>
                      <a:lnTo>
                        <a:pt x="553" y="306"/>
                      </a:lnTo>
                      <a:lnTo>
                        <a:pt x="506" y="301"/>
                      </a:lnTo>
                      <a:lnTo>
                        <a:pt x="481" y="300"/>
                      </a:lnTo>
                      <a:lnTo>
                        <a:pt x="455" y="300"/>
                      </a:lnTo>
                      <a:lnTo>
                        <a:pt x="437" y="301"/>
                      </a:lnTo>
                      <a:lnTo>
                        <a:pt x="422" y="303"/>
                      </a:lnTo>
                      <a:lnTo>
                        <a:pt x="411" y="308"/>
                      </a:lnTo>
                      <a:lnTo>
                        <a:pt x="402" y="312"/>
                      </a:lnTo>
                      <a:lnTo>
                        <a:pt x="393" y="317"/>
                      </a:lnTo>
                      <a:lnTo>
                        <a:pt x="385" y="323"/>
                      </a:lnTo>
                      <a:lnTo>
                        <a:pt x="377" y="330"/>
                      </a:lnTo>
                      <a:lnTo>
                        <a:pt x="372" y="338"/>
                      </a:lnTo>
                      <a:lnTo>
                        <a:pt x="368" y="344"/>
                      </a:lnTo>
                      <a:lnTo>
                        <a:pt x="364" y="352"/>
                      </a:lnTo>
                      <a:lnTo>
                        <a:pt x="363" y="360"/>
                      </a:lnTo>
                      <a:lnTo>
                        <a:pt x="360" y="366"/>
                      </a:lnTo>
                      <a:lnTo>
                        <a:pt x="352" y="380"/>
                      </a:lnTo>
                      <a:lnTo>
                        <a:pt x="342" y="391"/>
                      </a:lnTo>
                      <a:lnTo>
                        <a:pt x="333" y="400"/>
                      </a:lnTo>
                      <a:lnTo>
                        <a:pt x="320" y="416"/>
                      </a:lnTo>
                      <a:lnTo>
                        <a:pt x="306" y="437"/>
                      </a:lnTo>
                      <a:lnTo>
                        <a:pt x="292" y="458"/>
                      </a:lnTo>
                      <a:lnTo>
                        <a:pt x="280" y="474"/>
                      </a:lnTo>
                      <a:lnTo>
                        <a:pt x="267" y="484"/>
                      </a:lnTo>
                      <a:lnTo>
                        <a:pt x="251" y="496"/>
                      </a:lnTo>
                      <a:lnTo>
                        <a:pt x="215" y="518"/>
                      </a:lnTo>
                      <a:lnTo>
                        <a:pt x="212" y="520"/>
                      </a:lnTo>
                      <a:lnTo>
                        <a:pt x="207" y="520"/>
                      </a:lnTo>
                      <a:lnTo>
                        <a:pt x="204" y="520"/>
                      </a:lnTo>
                      <a:lnTo>
                        <a:pt x="201" y="518"/>
                      </a:lnTo>
                      <a:lnTo>
                        <a:pt x="195" y="512"/>
                      </a:lnTo>
                      <a:lnTo>
                        <a:pt x="190" y="504"/>
                      </a:lnTo>
                      <a:lnTo>
                        <a:pt x="182" y="490"/>
                      </a:lnTo>
                      <a:lnTo>
                        <a:pt x="179" y="482"/>
                      </a:lnTo>
                      <a:lnTo>
                        <a:pt x="181" y="469"/>
                      </a:lnTo>
                      <a:lnTo>
                        <a:pt x="182" y="449"/>
                      </a:lnTo>
                      <a:lnTo>
                        <a:pt x="181" y="440"/>
                      </a:lnTo>
                      <a:lnTo>
                        <a:pt x="176" y="429"/>
                      </a:lnTo>
                      <a:lnTo>
                        <a:pt x="171" y="416"/>
                      </a:lnTo>
                      <a:lnTo>
                        <a:pt x="167" y="405"/>
                      </a:lnTo>
                      <a:lnTo>
                        <a:pt x="167" y="399"/>
                      </a:lnTo>
                      <a:lnTo>
                        <a:pt x="167" y="393"/>
                      </a:lnTo>
                      <a:lnTo>
                        <a:pt x="170" y="382"/>
                      </a:lnTo>
                      <a:lnTo>
                        <a:pt x="173" y="371"/>
                      </a:lnTo>
                      <a:lnTo>
                        <a:pt x="174" y="360"/>
                      </a:lnTo>
                      <a:lnTo>
                        <a:pt x="171" y="342"/>
                      </a:lnTo>
                      <a:lnTo>
                        <a:pt x="165" y="316"/>
                      </a:lnTo>
                      <a:lnTo>
                        <a:pt x="154" y="279"/>
                      </a:lnTo>
                      <a:lnTo>
                        <a:pt x="130" y="284"/>
                      </a:lnTo>
                      <a:lnTo>
                        <a:pt x="79" y="297"/>
                      </a:lnTo>
                      <a:lnTo>
                        <a:pt x="50" y="305"/>
                      </a:lnTo>
                      <a:lnTo>
                        <a:pt x="27" y="314"/>
                      </a:lnTo>
                      <a:lnTo>
                        <a:pt x="16" y="319"/>
                      </a:lnTo>
                      <a:lnTo>
                        <a:pt x="8" y="322"/>
                      </a:lnTo>
                      <a:lnTo>
                        <a:pt x="3" y="327"/>
                      </a:lnTo>
                      <a:lnTo>
                        <a:pt x="0" y="331"/>
                      </a:lnTo>
                      <a:lnTo>
                        <a:pt x="0" y="344"/>
                      </a:lnTo>
                      <a:lnTo>
                        <a:pt x="3" y="360"/>
                      </a:lnTo>
                      <a:lnTo>
                        <a:pt x="13" y="400"/>
                      </a:lnTo>
                      <a:lnTo>
                        <a:pt x="24" y="443"/>
                      </a:lnTo>
                      <a:lnTo>
                        <a:pt x="33" y="477"/>
                      </a:lnTo>
                      <a:lnTo>
                        <a:pt x="43" y="521"/>
                      </a:lnTo>
                      <a:lnTo>
                        <a:pt x="57" y="584"/>
                      </a:lnTo>
                      <a:lnTo>
                        <a:pt x="72" y="644"/>
                      </a:lnTo>
                      <a:lnTo>
                        <a:pt x="79" y="666"/>
                      </a:lnTo>
                      <a:lnTo>
                        <a:pt x="86" y="680"/>
                      </a:lnTo>
                      <a:lnTo>
                        <a:pt x="90" y="685"/>
                      </a:lnTo>
                      <a:lnTo>
                        <a:pt x="97" y="689"/>
                      </a:lnTo>
                      <a:lnTo>
                        <a:pt x="108" y="692"/>
                      </a:lnTo>
                      <a:lnTo>
                        <a:pt x="121" y="696"/>
                      </a:lnTo>
                      <a:lnTo>
                        <a:pt x="137" y="697"/>
                      </a:lnTo>
                      <a:lnTo>
                        <a:pt x="154" y="699"/>
                      </a:lnTo>
                      <a:lnTo>
                        <a:pt x="173" y="699"/>
                      </a:lnTo>
                      <a:lnTo>
                        <a:pt x="193" y="699"/>
                      </a:lnTo>
                      <a:lnTo>
                        <a:pt x="215" y="697"/>
                      </a:lnTo>
                      <a:lnTo>
                        <a:pt x="239" y="694"/>
                      </a:lnTo>
                      <a:lnTo>
                        <a:pt x="262" y="689"/>
                      </a:lnTo>
                      <a:lnTo>
                        <a:pt x="287" y="683"/>
                      </a:lnTo>
                      <a:lnTo>
                        <a:pt x="313" y="677"/>
                      </a:lnTo>
                      <a:lnTo>
                        <a:pt x="339" y="667"/>
                      </a:lnTo>
                      <a:lnTo>
                        <a:pt x="364" y="656"/>
                      </a:lnTo>
                      <a:lnTo>
                        <a:pt x="390" y="644"/>
                      </a:lnTo>
                      <a:lnTo>
                        <a:pt x="391" y="655"/>
                      </a:lnTo>
                      <a:lnTo>
                        <a:pt x="396" y="680"/>
                      </a:lnTo>
                      <a:lnTo>
                        <a:pt x="404" y="708"/>
                      </a:lnTo>
                      <a:lnTo>
                        <a:pt x="408" y="722"/>
                      </a:lnTo>
                      <a:lnTo>
                        <a:pt x="413" y="733"/>
                      </a:lnTo>
                      <a:lnTo>
                        <a:pt x="416" y="738"/>
                      </a:lnTo>
                      <a:lnTo>
                        <a:pt x="419" y="744"/>
                      </a:lnTo>
                      <a:lnTo>
                        <a:pt x="422" y="760"/>
                      </a:lnTo>
                      <a:lnTo>
                        <a:pt x="424" y="779"/>
                      </a:lnTo>
                      <a:lnTo>
                        <a:pt x="424" y="801"/>
                      </a:lnTo>
                      <a:lnTo>
                        <a:pt x="422" y="848"/>
                      </a:lnTo>
                      <a:lnTo>
                        <a:pt x="422" y="895"/>
                      </a:lnTo>
                      <a:lnTo>
                        <a:pt x="419" y="1090"/>
                      </a:lnTo>
                      <a:lnTo>
                        <a:pt x="416" y="1200"/>
                      </a:lnTo>
                      <a:lnTo>
                        <a:pt x="415" y="1237"/>
                      </a:lnTo>
                      <a:lnTo>
                        <a:pt x="413" y="1259"/>
                      </a:lnTo>
                      <a:lnTo>
                        <a:pt x="408" y="1284"/>
                      </a:lnTo>
                      <a:lnTo>
                        <a:pt x="401" y="1316"/>
                      </a:lnTo>
                      <a:lnTo>
                        <a:pt x="393" y="1347"/>
                      </a:lnTo>
                      <a:lnTo>
                        <a:pt x="391" y="1361"/>
                      </a:lnTo>
                      <a:lnTo>
                        <a:pt x="390" y="1372"/>
                      </a:lnTo>
                      <a:lnTo>
                        <a:pt x="388" y="1385"/>
                      </a:lnTo>
                      <a:lnTo>
                        <a:pt x="386" y="1397"/>
                      </a:lnTo>
                      <a:lnTo>
                        <a:pt x="380" y="1427"/>
                      </a:lnTo>
                      <a:lnTo>
                        <a:pt x="372" y="1457"/>
                      </a:lnTo>
                      <a:lnTo>
                        <a:pt x="371" y="1470"/>
                      </a:lnTo>
                      <a:lnTo>
                        <a:pt x="369" y="1482"/>
                      </a:lnTo>
                      <a:lnTo>
                        <a:pt x="368" y="1507"/>
                      </a:lnTo>
                      <a:lnTo>
                        <a:pt x="364" y="1540"/>
                      </a:lnTo>
                      <a:lnTo>
                        <a:pt x="357" y="1608"/>
                      </a:lnTo>
                      <a:lnTo>
                        <a:pt x="355" y="1624"/>
                      </a:lnTo>
                      <a:lnTo>
                        <a:pt x="350" y="1642"/>
                      </a:lnTo>
                      <a:lnTo>
                        <a:pt x="341" y="1680"/>
                      </a:lnTo>
                      <a:lnTo>
                        <a:pt x="328" y="1721"/>
                      </a:lnTo>
                      <a:lnTo>
                        <a:pt x="325" y="1719"/>
                      </a:lnTo>
                      <a:lnTo>
                        <a:pt x="316" y="1718"/>
                      </a:lnTo>
                      <a:lnTo>
                        <a:pt x="311" y="1718"/>
                      </a:lnTo>
                      <a:lnTo>
                        <a:pt x="306" y="1719"/>
                      </a:lnTo>
                      <a:lnTo>
                        <a:pt x="303" y="1722"/>
                      </a:lnTo>
                      <a:lnTo>
                        <a:pt x="300" y="1729"/>
                      </a:lnTo>
                      <a:lnTo>
                        <a:pt x="300" y="1737"/>
                      </a:lnTo>
                      <a:lnTo>
                        <a:pt x="300" y="1743"/>
                      </a:lnTo>
                      <a:lnTo>
                        <a:pt x="300" y="1754"/>
                      </a:lnTo>
                      <a:lnTo>
                        <a:pt x="298" y="1759"/>
                      </a:lnTo>
                      <a:lnTo>
                        <a:pt x="297" y="1763"/>
                      </a:lnTo>
                      <a:lnTo>
                        <a:pt x="292" y="1766"/>
                      </a:lnTo>
                      <a:lnTo>
                        <a:pt x="284" y="1770"/>
                      </a:lnTo>
                      <a:lnTo>
                        <a:pt x="275" y="1774"/>
                      </a:lnTo>
                      <a:lnTo>
                        <a:pt x="262" y="1784"/>
                      </a:lnTo>
                      <a:lnTo>
                        <a:pt x="250" y="1796"/>
                      </a:lnTo>
                      <a:lnTo>
                        <a:pt x="237" y="1812"/>
                      </a:lnTo>
                      <a:lnTo>
                        <a:pt x="225" y="1831"/>
                      </a:lnTo>
                      <a:lnTo>
                        <a:pt x="212" y="1851"/>
                      </a:lnTo>
                      <a:lnTo>
                        <a:pt x="201" y="1875"/>
                      </a:lnTo>
                      <a:lnTo>
                        <a:pt x="192" y="1900"/>
                      </a:lnTo>
                      <a:lnTo>
                        <a:pt x="157" y="2000"/>
                      </a:lnTo>
                      <a:lnTo>
                        <a:pt x="149" y="2022"/>
                      </a:lnTo>
                      <a:lnTo>
                        <a:pt x="141" y="2041"/>
                      </a:lnTo>
                      <a:lnTo>
                        <a:pt x="134" y="2055"/>
                      </a:lnTo>
                      <a:lnTo>
                        <a:pt x="126" y="2065"/>
                      </a:lnTo>
                      <a:lnTo>
                        <a:pt x="118" y="2073"/>
                      </a:lnTo>
                      <a:lnTo>
                        <a:pt x="110" y="2077"/>
                      </a:lnTo>
                      <a:lnTo>
                        <a:pt x="93" y="2087"/>
                      </a:lnTo>
                      <a:lnTo>
                        <a:pt x="85" y="2090"/>
                      </a:lnTo>
                      <a:lnTo>
                        <a:pt x="79" y="2096"/>
                      </a:lnTo>
                      <a:lnTo>
                        <a:pt x="75" y="2102"/>
                      </a:lnTo>
                      <a:lnTo>
                        <a:pt x="74" y="2110"/>
                      </a:lnTo>
                      <a:lnTo>
                        <a:pt x="72" y="2128"/>
                      </a:lnTo>
                      <a:lnTo>
                        <a:pt x="71" y="2146"/>
                      </a:lnTo>
                      <a:lnTo>
                        <a:pt x="69" y="2165"/>
                      </a:lnTo>
                      <a:lnTo>
                        <a:pt x="69" y="2173"/>
                      </a:lnTo>
                      <a:lnTo>
                        <a:pt x="69" y="2183"/>
                      </a:lnTo>
                      <a:lnTo>
                        <a:pt x="69" y="2192"/>
                      </a:lnTo>
                      <a:lnTo>
                        <a:pt x="68" y="2200"/>
                      </a:lnTo>
                      <a:lnTo>
                        <a:pt x="65" y="2206"/>
                      </a:lnTo>
                      <a:lnTo>
                        <a:pt x="60" y="2214"/>
                      </a:lnTo>
                      <a:lnTo>
                        <a:pt x="47" y="2231"/>
                      </a:lnTo>
                      <a:lnTo>
                        <a:pt x="43" y="2241"/>
                      </a:lnTo>
                      <a:lnTo>
                        <a:pt x="38" y="2252"/>
                      </a:lnTo>
                      <a:lnTo>
                        <a:pt x="33" y="2266"/>
                      </a:lnTo>
                      <a:lnTo>
                        <a:pt x="28" y="2283"/>
                      </a:lnTo>
                      <a:lnTo>
                        <a:pt x="25" y="2302"/>
                      </a:lnTo>
                      <a:lnTo>
                        <a:pt x="25" y="2321"/>
                      </a:lnTo>
                      <a:lnTo>
                        <a:pt x="27" y="2340"/>
                      </a:lnTo>
                      <a:lnTo>
                        <a:pt x="28" y="2347"/>
                      </a:lnTo>
                      <a:lnTo>
                        <a:pt x="30" y="2355"/>
                      </a:lnTo>
                      <a:lnTo>
                        <a:pt x="33" y="2362"/>
                      </a:lnTo>
                      <a:lnTo>
                        <a:pt x="38" y="2366"/>
                      </a:lnTo>
                      <a:lnTo>
                        <a:pt x="43" y="2371"/>
                      </a:lnTo>
                      <a:lnTo>
                        <a:pt x="49" y="2373"/>
                      </a:lnTo>
                      <a:lnTo>
                        <a:pt x="57" y="2374"/>
                      </a:lnTo>
                      <a:lnTo>
                        <a:pt x="65" y="2374"/>
                      </a:lnTo>
                      <a:lnTo>
                        <a:pt x="83" y="2371"/>
                      </a:lnTo>
                      <a:lnTo>
                        <a:pt x="102" y="2365"/>
                      </a:lnTo>
                      <a:lnTo>
                        <a:pt x="121" y="2355"/>
                      </a:lnTo>
                      <a:lnTo>
                        <a:pt x="130" y="2349"/>
                      </a:lnTo>
                      <a:lnTo>
                        <a:pt x="140" y="2343"/>
                      </a:lnTo>
                      <a:lnTo>
                        <a:pt x="146" y="2335"/>
                      </a:lnTo>
                      <a:lnTo>
                        <a:pt x="154" y="2327"/>
                      </a:lnTo>
                      <a:lnTo>
                        <a:pt x="159" y="2318"/>
                      </a:lnTo>
                      <a:lnTo>
                        <a:pt x="163" y="2308"/>
                      </a:lnTo>
                      <a:lnTo>
                        <a:pt x="167" y="2299"/>
                      </a:lnTo>
                      <a:lnTo>
                        <a:pt x="167" y="2288"/>
                      </a:lnTo>
                      <a:lnTo>
                        <a:pt x="168" y="2250"/>
                      </a:lnTo>
                      <a:lnTo>
                        <a:pt x="170" y="2222"/>
                      </a:lnTo>
                      <a:lnTo>
                        <a:pt x="173" y="2212"/>
                      </a:lnTo>
                      <a:lnTo>
                        <a:pt x="176" y="2205"/>
                      </a:lnTo>
                      <a:lnTo>
                        <a:pt x="179" y="2200"/>
                      </a:lnTo>
                      <a:lnTo>
                        <a:pt x="182" y="2198"/>
                      </a:lnTo>
                      <a:lnTo>
                        <a:pt x="189" y="2198"/>
                      </a:lnTo>
                      <a:lnTo>
                        <a:pt x="198" y="2195"/>
                      </a:lnTo>
                      <a:lnTo>
                        <a:pt x="220" y="2184"/>
                      </a:lnTo>
                      <a:lnTo>
                        <a:pt x="248" y="21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8" name="Callout: Line with No Border 19"/>
            <p:cNvSpPr>
              <a:spLocks/>
            </p:cNvSpPr>
            <p:nvPr/>
          </p:nvSpPr>
          <p:spPr bwMode="auto">
            <a:xfrm>
              <a:off x="3749005" y="2945141"/>
              <a:ext cx="1314533" cy="667707"/>
            </a:xfrm>
            <a:prstGeom prst="callout1">
              <a:avLst>
                <a:gd name="adj1" fmla="val 54093"/>
                <a:gd name="adj2" fmla="val 8495"/>
                <a:gd name="adj3" fmla="val 112500"/>
                <a:gd name="adj4" fmla="val -38333"/>
              </a:avLst>
            </a:prstGeom>
            <a:noFill/>
            <a:ln w="127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F48B00"/>
                </a:buClr>
                <a:buFont typeface="Wingdings" pitchFamily="2" charset="2"/>
                <a:buNone/>
              </a:pPr>
              <a:r>
                <a:rPr lang="en-US" altLang="vi-VN" smtClean="0"/>
                <a:t>Vận tải</a:t>
              </a:r>
              <a:endParaRPr lang="vi-VN" altLang="vi-VN"/>
            </a:p>
          </p:txBody>
        </p:sp>
        <p:sp>
          <p:nvSpPr>
            <p:cNvPr id="9" name="Callout: Line with No Border 23"/>
            <p:cNvSpPr>
              <a:spLocks/>
            </p:cNvSpPr>
            <p:nvPr/>
          </p:nvSpPr>
          <p:spPr bwMode="auto">
            <a:xfrm>
              <a:off x="515983" y="4917901"/>
              <a:ext cx="1442217" cy="667707"/>
            </a:xfrm>
            <a:prstGeom prst="callout1">
              <a:avLst>
                <a:gd name="adj1" fmla="val 34213"/>
                <a:gd name="adj2" fmla="val 83667"/>
                <a:gd name="adj3" fmla="val -73042"/>
                <a:gd name="adj4" fmla="val 145764"/>
              </a:avLst>
            </a:prstGeom>
            <a:solidFill>
              <a:schemeClr val="bg1"/>
            </a:solidFill>
            <a:ln w="1270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F48B00"/>
                </a:buClr>
                <a:buFont typeface="Wingdings" pitchFamily="2" charset="2"/>
                <a:buNone/>
              </a:pPr>
              <a:r>
                <a:rPr lang="en-US" altLang="vi-VN" smtClean="0"/>
                <a:t>Xăng dầu</a:t>
              </a:r>
              <a:endParaRPr lang="vi-VN" altLang="vi-VN"/>
            </a:p>
          </p:txBody>
        </p:sp>
        <p:sp>
          <p:nvSpPr>
            <p:cNvPr id="10" name="Callout: Line with No Border 24"/>
            <p:cNvSpPr>
              <a:spLocks/>
            </p:cNvSpPr>
            <p:nvPr/>
          </p:nvSpPr>
          <p:spPr bwMode="auto">
            <a:xfrm>
              <a:off x="126142" y="2697757"/>
              <a:ext cx="1442217" cy="667707"/>
            </a:xfrm>
            <a:prstGeom prst="callout1">
              <a:avLst>
                <a:gd name="adj1" fmla="val 67343"/>
                <a:gd name="adj2" fmla="val 82644"/>
                <a:gd name="adj3" fmla="val 127963"/>
                <a:gd name="adj4" fmla="val 123269"/>
              </a:avLst>
            </a:prstGeom>
            <a:solidFill>
              <a:schemeClr val="bg1"/>
            </a:solidFill>
            <a:ln w="1270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F48B00"/>
                </a:buClr>
                <a:buFont typeface="Wingdings" pitchFamily="2" charset="2"/>
                <a:buNone/>
              </a:pPr>
              <a:r>
                <a:rPr lang="en-US" altLang="vi-VN" smtClean="0"/>
                <a:t>Hàng hóa</a:t>
              </a:r>
            </a:p>
            <a:p>
              <a:pPr algn="ctr" eaLnBrk="1" hangingPunct="1">
                <a:spcBef>
                  <a:spcPct val="20000"/>
                </a:spcBef>
                <a:buClr>
                  <a:srgbClr val="F48B00"/>
                </a:buClr>
                <a:buFont typeface="Wingdings" pitchFamily="2" charset="2"/>
                <a:buNone/>
              </a:pPr>
              <a:r>
                <a:rPr lang="en-US" altLang="vi-VN" smtClean="0"/>
                <a:t>khác</a:t>
              </a:r>
              <a:endParaRPr lang="vi-VN" altLang="vi-VN"/>
            </a:p>
          </p:txBody>
        </p:sp>
        <p:sp>
          <p:nvSpPr>
            <p:cNvPr id="11" name="Callout: Line with No Border 25"/>
            <p:cNvSpPr>
              <a:spLocks/>
            </p:cNvSpPr>
            <p:nvPr/>
          </p:nvSpPr>
          <p:spPr bwMode="auto">
            <a:xfrm>
              <a:off x="1439825" y="2630287"/>
              <a:ext cx="1442217" cy="667707"/>
            </a:xfrm>
            <a:prstGeom prst="callout1">
              <a:avLst>
                <a:gd name="adj1" fmla="val 67343"/>
                <a:gd name="adj2" fmla="val 77532"/>
                <a:gd name="adj3" fmla="val 132380"/>
                <a:gd name="adj4" fmla="val 77250"/>
              </a:avLst>
            </a:prstGeom>
            <a:solidFill>
              <a:schemeClr val="bg1"/>
            </a:solidFill>
            <a:ln w="1270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F48B00"/>
                </a:buClr>
                <a:buFont typeface="Wingdings" pitchFamily="2" charset="2"/>
                <a:buNone/>
              </a:pPr>
              <a:r>
                <a:rPr lang="en-US" altLang="vi-VN" smtClean="0"/>
                <a:t>Dịch </a:t>
              </a:r>
              <a:r>
                <a:rPr lang="en-US" altLang="vi-VN" smtClean="0"/>
                <a:t>vụ khác</a:t>
              </a:r>
              <a:endParaRPr lang="vi-VN" altLang="vi-VN"/>
            </a:p>
          </p:txBody>
        </p:sp>
      </p:grp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71438" y="2832100"/>
            <a:ext cx="4549050" cy="1952625"/>
            <a:chOff x="71438" y="2831899"/>
            <a:chExt cx="4548950" cy="1952826"/>
          </a:xfrm>
        </p:grpSpPr>
        <p:grpSp>
          <p:nvGrpSpPr>
            <p:cNvPr id="23" name="Group 48"/>
            <p:cNvGrpSpPr>
              <a:grpSpLocks/>
            </p:cNvGrpSpPr>
            <p:nvPr/>
          </p:nvGrpSpPr>
          <p:grpSpPr bwMode="auto">
            <a:xfrm>
              <a:off x="71438" y="3352800"/>
              <a:ext cx="4367212" cy="1431925"/>
              <a:chOff x="1094494" y="4155280"/>
              <a:chExt cx="4366913" cy="1431298"/>
            </a:xfrm>
          </p:grpSpPr>
          <p:grpSp>
            <p:nvGrpSpPr>
              <p:cNvPr id="26" name="Group 47"/>
              <p:cNvGrpSpPr>
                <a:grpSpLocks/>
              </p:cNvGrpSpPr>
              <p:nvPr/>
            </p:nvGrpSpPr>
            <p:grpSpPr bwMode="auto">
              <a:xfrm>
                <a:off x="1094494" y="4155280"/>
                <a:ext cx="4366913" cy="1431298"/>
                <a:chOff x="4497687" y="4173931"/>
                <a:chExt cx="4366913" cy="1431298"/>
              </a:xfrm>
            </p:grpSpPr>
            <p:sp>
              <p:nvSpPr>
                <p:cNvPr id="28" name="Rectangle 21"/>
                <p:cNvSpPr>
                  <a:spLocks noChangeArrowheads="1"/>
                </p:cNvSpPr>
                <p:nvPr/>
              </p:nvSpPr>
              <p:spPr bwMode="auto">
                <a:xfrm>
                  <a:off x="5796116" y="4232403"/>
                  <a:ext cx="3068484" cy="22161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spcBef>
                      <a:spcPct val="20000"/>
                    </a:spcBef>
                    <a:buClr>
                      <a:srgbClr val="F48B00"/>
                    </a:buClr>
                    <a:buFont typeface="Wingdings" pitchFamily="2" charset="2"/>
                    <a:buNone/>
                  </a:pPr>
                  <a:endParaRPr lang="vi-VN" altLang="vi-VN"/>
                </a:p>
              </p:txBody>
            </p:sp>
            <p:sp>
              <p:nvSpPr>
                <p:cNvPr id="29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4497687" y="4173931"/>
                  <a:ext cx="1197764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vi-VN"/>
                    <a:t>Doanh thu</a:t>
                  </a:r>
                  <a:endParaRPr lang="vi-VN" altLang="vi-VN"/>
                </a:p>
              </p:txBody>
            </p:sp>
            <p:sp>
              <p:nvSpPr>
                <p:cNvPr id="30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4757374" y="4522091"/>
                  <a:ext cx="93807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vi-VN"/>
                    <a:t>Giá vốn</a:t>
                  </a:r>
                  <a:endParaRPr lang="vi-VN" altLang="vi-VN"/>
                </a:p>
              </p:txBody>
            </p:sp>
            <p:sp>
              <p:nvSpPr>
                <p:cNvPr id="31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4815082" y="4931485"/>
                  <a:ext cx="880369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vi-VN"/>
                    <a:t>Chi phí</a:t>
                  </a:r>
                  <a:endParaRPr lang="vi-VN" altLang="vi-VN"/>
                </a:p>
              </p:txBody>
            </p:sp>
            <p:sp>
              <p:nvSpPr>
                <p:cNvPr id="32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4510511" y="5266675"/>
                  <a:ext cx="118494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vi-VN"/>
                    <a:t>Lợi nhuận</a:t>
                  </a:r>
                  <a:endParaRPr lang="vi-VN" altLang="vi-VN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5796116" y="4555653"/>
                  <a:ext cx="2257323" cy="22161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spcBef>
                      <a:spcPct val="20000"/>
                    </a:spcBef>
                    <a:buClr>
                      <a:srgbClr val="F48B00"/>
                    </a:buClr>
                    <a:buFont typeface="Wingdings" pitchFamily="2" charset="2"/>
                    <a:buNone/>
                  </a:pPr>
                  <a:endParaRPr lang="vi-VN" altLang="vi-VN"/>
                </a:p>
              </p:txBody>
            </p:sp>
            <p:sp>
              <p:nvSpPr>
                <p:cNvPr id="34" name="Rectangle 33"/>
                <p:cNvSpPr>
                  <a:spLocks noChangeArrowheads="1"/>
                </p:cNvSpPr>
                <p:nvPr/>
              </p:nvSpPr>
              <p:spPr bwMode="auto">
                <a:xfrm>
                  <a:off x="8053439" y="4916743"/>
                  <a:ext cx="530942" cy="22161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spcBef>
                      <a:spcPct val="20000"/>
                    </a:spcBef>
                    <a:buClr>
                      <a:srgbClr val="F48B00"/>
                    </a:buClr>
                    <a:buFont typeface="Wingdings" pitchFamily="2" charset="2"/>
                    <a:buNone/>
                  </a:pPr>
                  <a:endParaRPr lang="vi-VN" altLang="vi-VN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8575367" y="5334508"/>
                  <a:ext cx="281253" cy="221610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spcBef>
                      <a:spcPct val="20000"/>
                    </a:spcBef>
                    <a:buClr>
                      <a:srgbClr val="F48B00"/>
                    </a:buClr>
                    <a:buFont typeface="Wingdings" pitchFamily="2" charset="2"/>
                    <a:buNone/>
                  </a:pPr>
                  <a:endParaRPr lang="vi-VN" altLang="vi-VN"/>
                </a:p>
              </p:txBody>
            </p:sp>
            <p:cxnSp>
              <p:nvCxnSpPr>
                <p:cNvPr id="36" name="Straight Connector 27"/>
                <p:cNvCxnSpPr>
                  <a:cxnSpLocks noChangeShapeType="1"/>
                </p:cNvCxnSpPr>
                <p:nvPr/>
              </p:nvCxnSpPr>
              <p:spPr bwMode="auto">
                <a:xfrm>
                  <a:off x="8053439" y="4232403"/>
                  <a:ext cx="0" cy="905950"/>
                </a:xfrm>
                <a:prstGeom prst="line">
                  <a:avLst/>
                </a:prstGeom>
                <a:noFill/>
                <a:ln w="12700" algn="ctr">
                  <a:solidFill>
                    <a:schemeClr val="hlink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" name="Straight Connector 37"/>
                <p:cNvCxnSpPr>
                  <a:cxnSpLocks/>
                </p:cNvCxnSpPr>
                <p:nvPr/>
              </p:nvCxnSpPr>
              <p:spPr bwMode="auto">
                <a:xfrm>
                  <a:off x="8575367" y="4232403"/>
                  <a:ext cx="0" cy="1323715"/>
                </a:xfrm>
                <a:prstGeom prst="line">
                  <a:avLst/>
                </a:prstGeom>
                <a:noFill/>
                <a:ln w="12700" algn="ctr">
                  <a:solidFill>
                    <a:schemeClr val="hlink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7" name="Straight Connector 39"/>
              <p:cNvCxnSpPr>
                <a:cxnSpLocks/>
              </p:cNvCxnSpPr>
              <p:nvPr/>
            </p:nvCxnSpPr>
            <p:spPr bwMode="auto">
              <a:xfrm>
                <a:off x="5453427" y="4213752"/>
                <a:ext cx="0" cy="1323715"/>
              </a:xfrm>
              <a:prstGeom prst="line">
                <a:avLst/>
              </a:prstGeom>
              <a:noFill/>
              <a:ln w="12700" algn="ctr">
                <a:solidFill>
                  <a:schemeClr val="hlink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" name="Left Brace 1"/>
            <p:cNvSpPr>
              <a:spLocks/>
            </p:cNvSpPr>
            <p:nvPr/>
          </p:nvSpPr>
          <p:spPr bwMode="auto">
            <a:xfrm rot="5400000">
              <a:off x="3889081" y="2802244"/>
              <a:ext cx="279931" cy="803229"/>
            </a:xfrm>
            <a:prstGeom prst="leftBrace">
              <a:avLst>
                <a:gd name="adj1" fmla="val 8329"/>
                <a:gd name="adj2" fmla="val 50000"/>
              </a:avLst>
            </a:prstGeom>
            <a:noFill/>
            <a:ln w="127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F48B00"/>
                </a:buClr>
                <a:buFont typeface="Wingdings" pitchFamily="2" charset="2"/>
                <a:buNone/>
              </a:pPr>
              <a:endParaRPr lang="vi-VN" altLang="vi-VN"/>
            </a:p>
          </p:txBody>
        </p:sp>
        <p:sp>
          <p:nvSpPr>
            <p:cNvPr id="25" name="Rectangle 2"/>
            <p:cNvSpPr>
              <a:spLocks noChangeArrowheads="1"/>
            </p:cNvSpPr>
            <p:nvPr/>
          </p:nvSpPr>
          <p:spPr bwMode="auto">
            <a:xfrm>
              <a:off x="3615007" y="2831899"/>
              <a:ext cx="1005381" cy="369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vi-VN" b="0"/>
                <a:t>Lãi gộp </a:t>
              </a:r>
            </a:p>
          </p:txBody>
        </p:sp>
      </p:grpSp>
      <p:sp>
        <p:nvSpPr>
          <p:cNvPr id="38" name="Title 6">
            <a:extLst>
              <a:ext uri="{FF2B5EF4-FFF2-40B4-BE49-F238E27FC236}">
                <a16:creationId xmlns:a16="http://schemas.microsoft.com/office/drawing/2014/main" id="{4CE4716A-2915-46A6-BB30-0A39B2B15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79" y="1"/>
            <a:ext cx="6624319" cy="863124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1. Tổng quan phân hệ kế </a:t>
            </a:r>
            <a:r>
              <a:rPr lang="en-US" altLang="en-US" smtClean="0">
                <a:solidFill>
                  <a:schemeClr val="tx1"/>
                </a:solidFill>
              </a:rPr>
              <a:t>toán quản trị</a:t>
            </a:r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2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38300"/>
            <a:ext cx="285591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/>
          </p:cNvPr>
          <p:cNvSpPr/>
          <p:nvPr/>
        </p:nvSpPr>
        <p:spPr>
          <a:xfrm>
            <a:off x="4532313" y="4225925"/>
            <a:ext cx="3654425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b="0" kern="0">
                <a:latin typeface="Times New Roman" pitchFamily="18" charset="0"/>
                <a:cs typeface="Times New Roman" pitchFamily="18" charset="0"/>
              </a:rPr>
              <a:t>CP tiền l</a:t>
            </a:r>
            <a:r>
              <a:rPr lang="vi-VN" sz="2200" b="0" kern="0">
                <a:latin typeface="Times New Roman" pitchFamily="18" charset="0"/>
                <a:cs typeface="Times New Roman" pitchFamily="18" charset="0"/>
              </a:rPr>
              <a:t>ương</a:t>
            </a:r>
          </a:p>
          <a:p>
            <a:pPr marL="342900" indent="-342900" algn="just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vi-VN" sz="2200" b="0" kern="0">
                <a:latin typeface="Times New Roman" pitchFamily="18" charset="0"/>
                <a:cs typeface="Times New Roman" pitchFamily="18" charset="0"/>
              </a:rPr>
              <a:t>CP BHXH, BHYT, KPCĐ</a:t>
            </a:r>
          </a:p>
          <a:p>
            <a:pPr marL="342900" indent="-342900" algn="just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vi-VN" sz="2200" b="0" kern="0">
                <a:latin typeface="Times New Roman" pitchFamily="18" charset="0"/>
                <a:cs typeface="Times New Roman" pitchFamily="18" charset="0"/>
              </a:rPr>
              <a:t>CP công cụ dụng cụ</a:t>
            </a:r>
          </a:p>
          <a:p>
            <a:pPr marL="342900" indent="-342900" algn="just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vi-VN" sz="2200" b="0" kern="0">
                <a:latin typeface="Times New Roman" pitchFamily="18" charset="0"/>
                <a:cs typeface="Times New Roman" pitchFamily="18" charset="0"/>
              </a:rPr>
              <a:t>CP khấu hao TSCĐ</a:t>
            </a:r>
          </a:p>
          <a:p>
            <a:pPr marL="342900" indent="-342900" algn="just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vi-VN" sz="2200" b="0" ker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342900" indent="-342900" algn="just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vi-VN" sz="2200" b="0" kern="0">
                <a:latin typeface="Times New Roman" pitchFamily="18" charset="0"/>
                <a:cs typeface="Times New Roman" pitchFamily="18" charset="0"/>
              </a:rPr>
              <a:t>CP thuế phí lệ phí</a:t>
            </a:r>
            <a:endParaRPr lang="en-US" sz="2200" b="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120650" y="3828956"/>
            <a:ext cx="8802687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ts val="600"/>
              </a:spcBef>
              <a:buClr>
                <a:schemeClr val="bg1"/>
              </a:buClr>
              <a:buSzPct val="25000"/>
              <a:defRPr/>
            </a:pPr>
            <a:r>
              <a:rPr lang="en-US" sz="2200" kern="0">
                <a:latin typeface="Times New Roman" pitchFamily="18" charset="0"/>
                <a:cs typeface="Times New Roman" pitchFamily="18" charset="0"/>
              </a:rPr>
              <a:t>2. Theo nội dung kinh tế</a:t>
            </a:r>
            <a:r>
              <a:rPr lang="en-US" sz="2200" b="0" ker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0" kern="0" smtClean="0">
                <a:latin typeface="Times New Roman" pitchFamily="18" charset="0"/>
                <a:cs typeface="Times New Roman" pitchFamily="18" charset="0"/>
              </a:rPr>
              <a:t>chia nhóm các </a:t>
            </a:r>
            <a:r>
              <a:rPr lang="en-US" sz="2200" b="0" kern="0">
                <a:latin typeface="Times New Roman" pitchFamily="18" charset="0"/>
                <a:cs typeface="Times New Roman" pitchFamily="18" charset="0"/>
              </a:rPr>
              <a:t>khoản mục phí</a:t>
            </a:r>
          </a:p>
        </p:txBody>
      </p:sp>
      <p:sp>
        <p:nvSpPr>
          <p:cNvPr id="9" name="Rectangle 8">
            <a:extLst/>
          </p:cNvPr>
          <p:cNvSpPr/>
          <p:nvPr/>
        </p:nvSpPr>
        <p:spPr>
          <a:xfrm>
            <a:off x="120650" y="1803400"/>
            <a:ext cx="477361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  <a:buSzPct val="100000"/>
              <a:defRPr/>
            </a:pPr>
            <a:r>
              <a:rPr lang="en-US" sz="2200" kern="0">
                <a:latin typeface="Times New Roman" pitchFamily="18" charset="0"/>
                <a:cs typeface="Times New Roman" pitchFamily="18" charset="0"/>
              </a:rPr>
              <a:t>1. Theo chức năng hoạt động</a:t>
            </a:r>
          </a:p>
          <a:p>
            <a:pPr marL="342900" indent="-342900" algn="just" eaLnBrk="1" hangingPunct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200" b="0" kern="0">
                <a:latin typeface="Times New Roman" pitchFamily="18" charset="0"/>
                <a:cs typeface="Times New Roman" pitchFamily="18" charset="0"/>
              </a:rPr>
              <a:t>Chi phí sản xuất (</a:t>
            </a:r>
            <a:r>
              <a:rPr lang="en-US" sz="2200" b="0" kern="0" smtClean="0">
                <a:latin typeface="Times New Roman" pitchFamily="18" charset="0"/>
                <a:cs typeface="Times New Roman" pitchFamily="18" charset="0"/>
              </a:rPr>
              <a:t>621, 622, 627)</a:t>
            </a:r>
            <a:endParaRPr lang="en-US" sz="2200" b="0" ker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200" b="0" kern="0">
                <a:latin typeface="Times New Roman" pitchFamily="18" charset="0"/>
                <a:cs typeface="Times New Roman" pitchFamily="18" charset="0"/>
              </a:rPr>
              <a:t>Chi phí bán </a:t>
            </a:r>
            <a:r>
              <a:rPr lang="en-US" sz="2200" b="0" kern="0" smtClean="0">
                <a:latin typeface="Times New Roman" pitchFamily="18" charset="0"/>
                <a:cs typeface="Times New Roman" pitchFamily="18" charset="0"/>
              </a:rPr>
              <a:t>hàng (641)</a:t>
            </a:r>
          </a:p>
          <a:p>
            <a:pPr marL="342900" indent="-342900" algn="just" eaLnBrk="1" hangingPunct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200" kern="0" smtClean="0">
                <a:latin typeface="Times New Roman" pitchFamily="18" charset="0"/>
                <a:cs typeface="Times New Roman" pitchFamily="18" charset="0"/>
              </a:rPr>
              <a:t>Chi phí </a:t>
            </a:r>
            <a:r>
              <a:rPr lang="en-US" sz="2200" b="0" kern="0" smtClean="0">
                <a:latin typeface="Times New Roman" pitchFamily="18" charset="0"/>
                <a:cs typeface="Times New Roman" pitchFamily="18" charset="0"/>
              </a:rPr>
              <a:t>quản </a:t>
            </a:r>
            <a:r>
              <a:rPr lang="en-US" sz="2200" b="0" kern="0">
                <a:latin typeface="Times New Roman" pitchFamily="18" charset="0"/>
                <a:cs typeface="Times New Roman" pitchFamily="18" charset="0"/>
              </a:rPr>
              <a:t>lý doanh nghiệp (</a:t>
            </a:r>
            <a:r>
              <a:rPr lang="en-US" sz="2200" b="0" kern="0" smtClean="0">
                <a:latin typeface="Times New Roman" pitchFamily="18" charset="0"/>
                <a:cs typeface="Times New Roman" pitchFamily="18" charset="0"/>
              </a:rPr>
              <a:t>642)</a:t>
            </a:r>
          </a:p>
          <a:p>
            <a:pPr marL="342900" indent="-342900" algn="just" eaLnBrk="1" hangingPunct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200" kern="0" smtClean="0">
                <a:latin typeface="Times New Roman" pitchFamily="18" charset="0"/>
                <a:cs typeface="Times New Roman" pitchFamily="18" charset="0"/>
              </a:rPr>
              <a:t>Giá vốn hàng bán (632)</a:t>
            </a:r>
            <a:endParaRPr lang="en-US" sz="2200" b="0" ker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Graphic 7" descr="Bar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181475"/>
            <a:ext cx="408781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/>
          </p:cNvPr>
          <p:cNvSpPr txBox="1">
            <a:spLocks noChangeArrowheads="1"/>
          </p:cNvSpPr>
          <p:nvPr/>
        </p:nvSpPr>
        <p:spPr>
          <a:xfrm>
            <a:off x="241300" y="947738"/>
            <a:ext cx="8693150" cy="88106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just" eaLnBrk="1" hangingPunct="1">
              <a:spcBef>
                <a:spcPts val="600"/>
              </a:spcBef>
              <a:buClr>
                <a:schemeClr val="bg1"/>
              </a:buClr>
              <a:buSzPct val="25000"/>
              <a:defRPr/>
            </a:pPr>
            <a:r>
              <a:rPr lang="en-US" sz="2400" kern="0">
                <a:solidFill>
                  <a:srgbClr val="333333"/>
                </a:solidFill>
                <a:latin typeface="Times New Roman" panose="02020603050405020304" pitchFamily="18" charset="0"/>
                <a:cs typeface="Times New Roman" pitchFamily="18" charset="0"/>
              </a:rPr>
              <a:t>Chi phí</a:t>
            </a:r>
            <a:r>
              <a:rPr lang="en-US" sz="2400" b="0" kern="0">
                <a:solidFill>
                  <a:srgbClr val="333333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là những hao tổn </a:t>
            </a:r>
            <a:r>
              <a:rPr lang="en-US" sz="2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 bỏ 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ra về nguồn lực (nhân lực, tài sản, tài chính,...)  để đạt đ</a:t>
            </a:r>
            <a:r>
              <a:rPr lang="vi-V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ược mục đích kinh doanh.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4CE4716A-2915-46A6-BB30-0A39B2B15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79" y="1"/>
            <a:ext cx="6624319" cy="863124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1. Tổng quan phân hệ kế </a:t>
            </a:r>
            <a:r>
              <a:rPr lang="en-US" altLang="en-US" smtClean="0">
                <a:solidFill>
                  <a:schemeClr val="tx1"/>
                </a:solidFill>
              </a:rPr>
              <a:t>toán quản trị</a:t>
            </a:r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3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/>
          </p:cNvPr>
          <p:cNvSpPr/>
          <p:nvPr/>
        </p:nvSpPr>
        <p:spPr>
          <a:xfrm>
            <a:off x="209550" y="900113"/>
            <a:ext cx="436245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ts val="600"/>
              </a:spcBef>
              <a:buSzPct val="100000"/>
              <a:defRPr/>
            </a:pPr>
            <a:r>
              <a:rPr lang="en-US" sz="2200" kern="0">
                <a:latin typeface="Times New Roman" panose="02020603050405020304" pitchFamily="18" charset="0"/>
                <a:cs typeface="Times New Roman" pitchFamily="18" charset="0"/>
              </a:rPr>
              <a:t>3. Theo đối t</a:t>
            </a:r>
            <a:r>
              <a:rPr lang="vi-VN" sz="2200" kern="0">
                <a:latin typeface="Times New Roman" panose="02020603050405020304" pitchFamily="18" charset="0"/>
                <a:cs typeface="Times New Roman" pitchFamily="18" charset="0"/>
              </a:rPr>
              <a:t>ượng ghi nhận</a:t>
            </a:r>
          </a:p>
          <a:p>
            <a:pPr algn="just" eaLnBrk="1" hangingPunct="1">
              <a:spcBef>
                <a:spcPts val="600"/>
              </a:spcBef>
              <a:buSzPct val="100000"/>
              <a:defRPr/>
            </a:pPr>
            <a:r>
              <a:rPr lang="vi-VN" sz="2200" b="0" ker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2200" i="1" kern="0">
                <a:latin typeface="Times New Roman" panose="02020603050405020304" pitchFamily="18" charset="0"/>
                <a:cs typeface="Times New Roman" pitchFamily="18" charset="0"/>
              </a:rPr>
              <a:t>Chi phí trực tiếp: </a:t>
            </a:r>
          </a:p>
          <a:p>
            <a:pPr algn="just" eaLnBrk="1" hangingPunct="1">
              <a:spcBef>
                <a:spcPts val="600"/>
              </a:spcBef>
              <a:buSzPct val="100000"/>
              <a:defRPr/>
            </a:pPr>
            <a:r>
              <a:rPr lang="en-US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Chi phí </a:t>
            </a:r>
            <a:r>
              <a:rPr lang="en-US" sz="22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trực </a:t>
            </a:r>
            <a:r>
              <a:rPr lang="en-US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tiếp </a:t>
            </a:r>
            <a:r>
              <a:rPr lang="en-US" sz="22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đích danh</a:t>
            </a:r>
            <a:r>
              <a:rPr lang="en-US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22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200" b="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</a:t>
            </a:r>
            <a:endParaRPr lang="vi-VN" sz="2200" i="1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/>
          </p:cNvPr>
          <p:cNvSpPr/>
          <p:nvPr/>
        </p:nvSpPr>
        <p:spPr>
          <a:xfrm>
            <a:off x="4953000" y="1019175"/>
            <a:ext cx="3981450" cy="2692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ts val="600"/>
              </a:spcBef>
              <a:buSzPct val="100000"/>
              <a:defRPr/>
            </a:pPr>
            <a:r>
              <a:rPr lang="vi-VN" sz="2200" i="1" kern="0">
                <a:latin typeface="Times New Roman" pitchFamily="18" charset="0"/>
                <a:cs typeface="Times New Roman" pitchFamily="18" charset="0"/>
              </a:rPr>
              <a:t>Chi phí gián tiếp (chi phí chung</a:t>
            </a:r>
            <a:r>
              <a:rPr lang="en-US" sz="2200" i="1" kern="0">
                <a:latin typeface="Times New Roman" panose="02020603050405020304" pitchFamily="18" charset="0"/>
                <a:cs typeface="Times New Roman" pitchFamily="18" charset="0"/>
              </a:rPr>
              <a:t>)</a:t>
            </a:r>
          </a:p>
          <a:p>
            <a:pPr algn="just" eaLnBrk="1" hangingPunct="1">
              <a:spcBef>
                <a:spcPts val="600"/>
              </a:spcBef>
              <a:buSzPct val="100000"/>
              <a:defRPr/>
            </a:pPr>
            <a:r>
              <a:rPr lang="en-US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Chi phí </a:t>
            </a:r>
            <a:r>
              <a:rPr lang="en-US" sz="22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 không </a:t>
            </a:r>
            <a:r>
              <a:rPr lang="en-US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đích danh cho một đối t</a:t>
            </a:r>
            <a:r>
              <a:rPr lang="vi-VN" sz="2200" b="0"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</a:p>
          <a:p>
            <a:pPr algn="just" eaLnBrk="1" hangingPunct="1">
              <a:spcBef>
                <a:spcPts val="600"/>
              </a:spcBef>
              <a:buSzPct val="100000"/>
              <a:defRPr/>
            </a:pPr>
            <a:r>
              <a:rPr lang="vi-VN" sz="2200" b="0" kern="0">
                <a:latin typeface="Times New Roman" panose="02020603050405020304" pitchFamily="18" charset="0"/>
                <a:cs typeface="Times New Roman" panose="02020603050405020304" pitchFamily="18" charset="0"/>
              </a:rPr>
              <a:t>Liên quan tới nhiều đối tượng chịu phí</a:t>
            </a:r>
          </a:p>
          <a:p>
            <a:pPr algn="just" eaLnBrk="1" hangingPunct="1">
              <a:spcBef>
                <a:spcPts val="600"/>
              </a:spcBef>
              <a:buSzPct val="100000"/>
              <a:defRPr/>
            </a:pPr>
            <a:r>
              <a:rPr lang="vi-VN" sz="2200" b="0" ker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Xác định cho các đối tượng thông qua phân bổ</a:t>
            </a:r>
            <a:endParaRPr lang="en-US" sz="2200" kern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09550" y="3871913"/>
            <a:ext cx="6275388" cy="1900237"/>
            <a:chOff x="1482212" y="4173794"/>
            <a:chExt cx="6275440" cy="1901189"/>
          </a:xfrm>
        </p:grpSpPr>
        <p:sp>
          <p:nvSpPr>
            <p:cNvPr id="8" name="Left Brace 6"/>
            <p:cNvSpPr>
              <a:spLocks/>
            </p:cNvSpPr>
            <p:nvPr/>
          </p:nvSpPr>
          <p:spPr bwMode="auto">
            <a:xfrm>
              <a:off x="1482212" y="4388178"/>
              <a:ext cx="457200" cy="1686805"/>
            </a:xfrm>
            <a:prstGeom prst="leftBrace">
              <a:avLst>
                <a:gd name="adj1" fmla="val 8335"/>
                <a:gd name="adj2" fmla="val 50000"/>
              </a:avLst>
            </a:prstGeom>
            <a:noFill/>
            <a:ln w="127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F48B00"/>
                </a:buClr>
                <a:buFont typeface="Wingdings" pitchFamily="2" charset="2"/>
                <a:buNone/>
              </a:pPr>
              <a:endParaRPr lang="vi-VN" altLang="vi-VN"/>
            </a:p>
          </p:txBody>
        </p:sp>
        <p:sp>
          <p:nvSpPr>
            <p:cNvPr id="9" name="Rectangle 8">
              <a:extLst/>
            </p:cNvPr>
            <p:cNvSpPr/>
            <p:nvPr/>
          </p:nvSpPr>
          <p:spPr>
            <a:xfrm>
              <a:off x="4639776" y="5296718"/>
              <a:ext cx="1112846" cy="4002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hangingPunct="1">
                <a:spcBef>
                  <a:spcPts val="600"/>
                </a:spcBef>
                <a:buClr>
                  <a:schemeClr val="bg1"/>
                </a:buClr>
                <a:buSzPct val="25000"/>
                <a:defRPr/>
              </a:pPr>
              <a:r>
                <a:rPr lang="en-US" sz="2000" b="0" ker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Phân bổ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076335" y="4173794"/>
              <a:ext cx="1681317" cy="1858296"/>
            </a:xfrm>
            <a:prstGeom prst="rect">
              <a:avLst/>
            </a:prstGeom>
            <a:solidFill>
              <a:srgbClr val="C5DCFF"/>
            </a:solidFill>
            <a:ln w="1270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20000"/>
                </a:spcBef>
                <a:buClr>
                  <a:srgbClr val="F48B00"/>
                </a:buClr>
                <a:buFont typeface="Wingdings" pitchFamily="2" charset="2"/>
                <a:buNone/>
              </a:pPr>
              <a:r>
                <a:rPr lang="vi-VN" altLang="vi-VN" sz="2400" b="0">
                  <a:latin typeface="Times New Roman" pitchFamily="18" charset="0"/>
                  <a:cs typeface="Times New Roman" pitchFamily="18" charset="0"/>
                </a:rPr>
                <a:t>Đối tượng</a:t>
              </a:r>
            </a:p>
            <a:p>
              <a:pPr algn="ctr" eaLnBrk="1" hangingPunct="1">
                <a:spcBef>
                  <a:spcPct val="20000"/>
                </a:spcBef>
                <a:buClr>
                  <a:srgbClr val="F48B00"/>
                </a:buClr>
                <a:buFont typeface="Wingdings" pitchFamily="2" charset="2"/>
                <a:buNone/>
              </a:pPr>
              <a:r>
                <a:rPr lang="vi-VN" altLang="vi-VN" sz="2400" b="0">
                  <a:latin typeface="Times New Roman" pitchFamily="18" charset="0"/>
                  <a:cs typeface="Times New Roman" pitchFamily="18" charset="0"/>
                </a:rPr>
                <a:t>chịu </a:t>
              </a:r>
            </a:p>
            <a:p>
              <a:pPr algn="ctr" eaLnBrk="1" hangingPunct="1">
                <a:spcBef>
                  <a:spcPct val="20000"/>
                </a:spcBef>
                <a:buClr>
                  <a:srgbClr val="F48B00"/>
                </a:buClr>
                <a:buFont typeface="Wingdings" pitchFamily="2" charset="2"/>
                <a:buNone/>
              </a:pPr>
              <a:r>
                <a:rPr lang="vi-VN" altLang="vi-VN" sz="2400" b="0">
                  <a:latin typeface="Times New Roman" pitchFamily="18" charset="0"/>
                  <a:cs typeface="Times New Roman" pitchFamily="18" charset="0"/>
                </a:rPr>
                <a:t>chi phí</a:t>
              </a:r>
            </a:p>
          </p:txBody>
        </p:sp>
        <p:sp>
          <p:nvSpPr>
            <p:cNvPr id="11" name="Rectangle 10">
              <a:extLst/>
            </p:cNvPr>
            <p:cNvSpPr/>
            <p:nvPr/>
          </p:nvSpPr>
          <p:spPr>
            <a:xfrm>
              <a:off x="1939416" y="5496844"/>
              <a:ext cx="2243157" cy="4320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hangingPunct="1">
                <a:spcBef>
                  <a:spcPts val="600"/>
                </a:spcBef>
                <a:buClr>
                  <a:schemeClr val="bg1"/>
                </a:buClr>
                <a:buSzPct val="25000"/>
                <a:defRPr/>
              </a:pPr>
              <a:r>
                <a:rPr lang="en-US" sz="2200" b="0" ker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Chi phí gián tiếp</a:t>
              </a:r>
            </a:p>
          </p:txBody>
        </p:sp>
        <p:cxnSp>
          <p:nvCxnSpPr>
            <p:cNvPr id="12" name="Straight Arrow Connector 11"/>
            <p:cNvCxnSpPr>
              <a:cxnSpLocks/>
            </p:cNvCxnSpPr>
            <p:nvPr/>
          </p:nvCxnSpPr>
          <p:spPr bwMode="auto">
            <a:xfrm>
              <a:off x="4182139" y="4787070"/>
              <a:ext cx="1887306" cy="0"/>
            </a:xfrm>
            <a:prstGeom prst="straightConnector1">
              <a:avLst/>
            </a:prstGeom>
            <a:noFill/>
            <a:ln w="12700" algn="ctr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19"/>
            <p:cNvCxnSpPr>
              <a:cxnSpLocks/>
            </p:cNvCxnSpPr>
            <p:nvPr/>
          </p:nvCxnSpPr>
          <p:spPr bwMode="auto">
            <a:xfrm>
              <a:off x="4189029" y="5712898"/>
              <a:ext cx="1887306" cy="0"/>
            </a:xfrm>
            <a:prstGeom prst="straightConnector1">
              <a:avLst/>
            </a:prstGeom>
            <a:noFill/>
            <a:ln w="12700" algn="ctr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Rectangle 13">
              <a:extLst/>
            </p:cNvPr>
            <p:cNvSpPr/>
            <p:nvPr/>
          </p:nvSpPr>
          <p:spPr>
            <a:xfrm>
              <a:off x="4166697" y="4397743"/>
              <a:ext cx="2243156" cy="3700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hangingPunct="1">
                <a:spcBef>
                  <a:spcPts val="600"/>
                </a:spcBef>
                <a:buClr>
                  <a:schemeClr val="bg1"/>
                </a:buClr>
                <a:buSzPct val="25000"/>
                <a:defRPr/>
              </a:pPr>
              <a:r>
                <a:rPr lang="en-US" sz="1800" b="0" ker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Ghi nhận trực tiếp</a:t>
              </a:r>
            </a:p>
          </p:txBody>
        </p:sp>
        <p:sp>
          <p:nvSpPr>
            <p:cNvPr id="15" name="Rectangle 14">
              <a:extLst/>
            </p:cNvPr>
            <p:cNvSpPr/>
            <p:nvPr/>
          </p:nvSpPr>
          <p:spPr>
            <a:xfrm>
              <a:off x="1955291" y="4542279"/>
              <a:ext cx="2241569" cy="4320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hangingPunct="1">
                <a:spcBef>
                  <a:spcPts val="600"/>
                </a:spcBef>
                <a:buClr>
                  <a:schemeClr val="bg1"/>
                </a:buClr>
                <a:buSzPct val="25000"/>
                <a:defRPr/>
              </a:pPr>
              <a:r>
                <a:rPr lang="en-US" sz="2200" b="0" kern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Chi phí trực tiếp</a:t>
              </a:r>
            </a:p>
          </p:txBody>
        </p:sp>
      </p:grpSp>
      <p:sp>
        <p:nvSpPr>
          <p:cNvPr id="16" name="Rectangle 15">
            <a:extLst/>
          </p:cNvPr>
          <p:cNvSpPr/>
          <p:nvPr/>
        </p:nvSpPr>
        <p:spPr>
          <a:xfrm>
            <a:off x="6470650" y="3798888"/>
            <a:ext cx="3981450" cy="2846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ts val="600"/>
              </a:spcBef>
              <a:buSzPct val="100000"/>
              <a:defRPr/>
            </a:pPr>
            <a:r>
              <a:rPr lang="en-US" sz="1800" i="1" kern="0">
                <a:latin typeface="Times New Roman" pitchFamily="18" charset="0"/>
                <a:cs typeface="Times New Roman" pitchFamily="18" charset="0"/>
              </a:rPr>
              <a:t>- Cost center</a:t>
            </a:r>
          </a:p>
          <a:p>
            <a:pPr algn="just" eaLnBrk="1" hangingPunct="1">
              <a:spcBef>
                <a:spcPts val="600"/>
              </a:spcBef>
              <a:buSzPct val="100000"/>
              <a:defRPr/>
            </a:pPr>
            <a:r>
              <a:rPr lang="en-US" sz="1800" i="1" kern="0">
                <a:latin typeface="Times New Roman" pitchFamily="18" charset="0"/>
                <a:cs typeface="Times New Roman" pitchFamily="18" charset="0"/>
              </a:rPr>
              <a:t>- Internal Order</a:t>
            </a:r>
          </a:p>
          <a:p>
            <a:pPr algn="just" eaLnBrk="1" hangingPunct="1">
              <a:spcBef>
                <a:spcPts val="600"/>
              </a:spcBef>
              <a:buSzPct val="100000"/>
              <a:defRPr/>
            </a:pPr>
            <a:r>
              <a:rPr lang="en-US" sz="1800" i="1" kern="0">
                <a:latin typeface="Times New Roman" pitchFamily="18" charset="0"/>
                <a:cs typeface="Times New Roman" pitchFamily="18" charset="0"/>
              </a:rPr>
              <a:t>- Chiều phân tích</a:t>
            </a:r>
          </a:p>
          <a:p>
            <a:pPr marL="800100" lvl="1" indent="-342900" algn="just" eaLnBrk="1" hangingPunct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i="1" kern="0">
                <a:latin typeface="Times New Roman" pitchFamily="18" charset="0"/>
                <a:cs typeface="Times New Roman" pitchFamily="18" charset="0"/>
              </a:rPr>
              <a:t>LHKD</a:t>
            </a:r>
          </a:p>
          <a:p>
            <a:pPr marL="800100" lvl="1" indent="-342900" algn="just" eaLnBrk="1" hangingPunct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i="1" ker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1800" i="1" ker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1800" i="1" kern="0">
                <a:latin typeface="Times New Roman" pitchFamily="18" charset="0"/>
                <a:cs typeface="Times New Roman" pitchFamily="18" charset="0"/>
              </a:rPr>
              <a:t>ơng thức</a:t>
            </a:r>
          </a:p>
          <a:p>
            <a:pPr marL="800100" lvl="1" indent="-342900" algn="just" eaLnBrk="1" hangingPunct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i="1" kern="0">
                <a:latin typeface="Times New Roman" pitchFamily="18" charset="0"/>
                <a:cs typeface="Times New Roman" pitchFamily="18" charset="0"/>
              </a:rPr>
              <a:t>Mặt hàng</a:t>
            </a:r>
          </a:p>
          <a:p>
            <a:pPr marL="800100" lvl="1" indent="-342900" algn="just" eaLnBrk="1" hangingPunct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i="1" kern="0" smtClean="0">
                <a:latin typeface="Times New Roman" pitchFamily="18" charset="0"/>
                <a:cs typeface="Times New Roman" pitchFamily="18" charset="0"/>
              </a:rPr>
              <a:t>Đội xe/ xe</a:t>
            </a:r>
            <a:endParaRPr lang="en-US" sz="1800" i="1" kern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buSzPct val="100000"/>
              <a:defRPr/>
            </a:pPr>
            <a:endParaRPr lang="en-US" sz="1800" kern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4CE4716A-2915-46A6-BB30-0A39B2B15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79" y="1"/>
            <a:ext cx="6624319" cy="863124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1. Tổng quan phân hệ kế </a:t>
            </a:r>
            <a:r>
              <a:rPr lang="en-US" altLang="en-US" smtClean="0">
                <a:solidFill>
                  <a:schemeClr val="tx1"/>
                </a:solidFill>
              </a:rPr>
              <a:t>toán quản trị</a:t>
            </a:r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/>
          </p:cNvPr>
          <p:cNvSpPr/>
          <p:nvPr/>
        </p:nvSpPr>
        <p:spPr>
          <a:xfrm>
            <a:off x="209550" y="900113"/>
            <a:ext cx="89344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  <a:buSzPct val="100000"/>
              <a:defRPr/>
            </a:pPr>
            <a:r>
              <a:rPr lang="en-US" sz="2200" kern="0">
                <a:latin typeface="Times New Roman" panose="02020603050405020304" pitchFamily="18" charset="0"/>
                <a:cs typeface="Times New Roman" pitchFamily="18" charset="0"/>
              </a:rPr>
              <a:t>3. Theo đối t</a:t>
            </a:r>
            <a:r>
              <a:rPr lang="vi-VN" sz="2200" kern="0">
                <a:latin typeface="Times New Roman" panose="02020603050405020304" pitchFamily="18" charset="0"/>
                <a:cs typeface="Times New Roman" pitchFamily="18" charset="0"/>
              </a:rPr>
              <a:t>ượng ghi nhận</a:t>
            </a:r>
          </a:p>
          <a:p>
            <a:pPr algn="just" eaLnBrk="1" hangingPunct="1">
              <a:spcBef>
                <a:spcPts val="600"/>
              </a:spcBef>
              <a:buSzPct val="100000"/>
              <a:defRPr/>
            </a:pPr>
            <a:r>
              <a:rPr lang="vi-VN" sz="2200" b="0" ker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2200" i="1" kern="0">
                <a:latin typeface="Times New Roman" panose="02020603050405020304" pitchFamily="18" charset="0"/>
                <a:cs typeface="Times New Roman" pitchFamily="18" charset="0"/>
              </a:rPr>
              <a:t>Chi phí trực tiếp: </a:t>
            </a:r>
          </a:p>
          <a:p>
            <a:pPr algn="just" eaLnBrk="1" hangingPunct="1">
              <a:spcBef>
                <a:spcPts val="600"/>
              </a:spcBef>
              <a:buSzPct val="100000"/>
              <a:defRPr/>
            </a:pPr>
            <a:r>
              <a:rPr lang="en-US" sz="22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Hạch toán đích danh đến Loại hình, phương thức, mặt hàng,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 vận tải</a:t>
            </a:r>
            <a:endParaRPr lang="en-US" sz="2200" i="1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/>
          </p:cNvPr>
          <p:cNvSpPr/>
          <p:nvPr/>
        </p:nvSpPr>
        <p:spPr>
          <a:xfrm>
            <a:off x="209550" y="2425922"/>
            <a:ext cx="884301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  <a:buSzPct val="100000"/>
              <a:defRPr/>
            </a:pPr>
            <a:r>
              <a:rPr lang="vi-VN" sz="2200" i="1" kern="0">
                <a:latin typeface="Times New Roman" pitchFamily="18" charset="0"/>
                <a:cs typeface="Times New Roman" pitchFamily="18" charset="0"/>
              </a:rPr>
              <a:t>Chi phí gián tiếp (chi phí chung</a:t>
            </a:r>
            <a:r>
              <a:rPr lang="en-US" sz="2200" i="1" kern="0">
                <a:latin typeface="Times New Roman" panose="02020603050405020304" pitchFamily="18" charset="0"/>
                <a:cs typeface="Times New Roman" pitchFamily="18" charset="0"/>
              </a:rPr>
              <a:t>)</a:t>
            </a:r>
          </a:p>
          <a:p>
            <a:pPr algn="just" eaLnBrk="1" hangingPunct="1">
              <a:spcBef>
                <a:spcPts val="600"/>
              </a:spcBef>
              <a:buSzPct val="100000"/>
              <a:defRPr/>
            </a:pP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tập hợp và cần phải phân bổ, bao gồm:</a:t>
            </a:r>
          </a:p>
          <a:p>
            <a:pPr marL="342900" indent="-342900" algn="just" eaLnBrk="1" hangingPunct="1">
              <a:spcBef>
                <a:spcPts val="600"/>
              </a:spcBef>
              <a:buSzPct val="100000"/>
              <a:buFontTx/>
              <a:buChar char="-"/>
              <a:defRPr/>
            </a:pPr>
            <a:r>
              <a:rPr lang="en-US" sz="22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phí chung tại văn phòng: phân bổ cho tất cả </a:t>
            </a:r>
            <a:r>
              <a:rPr lang="en-US" sz="22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 hình</a:t>
            </a:r>
            <a:endParaRPr lang="en-US" sz="2200" kern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ts val="600"/>
              </a:spcBef>
              <a:buSzPct val="100000"/>
              <a:buFontTx/>
              <a:buChar char="-"/>
              <a:defRPr/>
            </a:pPr>
            <a:r>
              <a:rPr lang="en-US" sz="22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phí chung tại cửa </a:t>
            </a:r>
            <a:r>
              <a:rPr lang="en-US" sz="22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hàng/đội xe: </a:t>
            </a:r>
            <a:r>
              <a:rPr lang="en-US" sz="22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 phân bổ cho các hoạt động tại cửa </a:t>
            </a:r>
            <a:r>
              <a:rPr lang="en-US" sz="22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hàng/ đội xe</a:t>
            </a:r>
            <a:endParaRPr lang="en-US" sz="2200" kern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/>
          </p:cNvPr>
          <p:cNvSpPr/>
          <p:nvPr/>
        </p:nvSpPr>
        <p:spPr>
          <a:xfrm>
            <a:off x="209550" y="4780413"/>
            <a:ext cx="88430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  <a:buSzPct val="100000"/>
              <a:defRPr/>
            </a:pPr>
            <a:r>
              <a:rPr lang="en-US" sz="2200" i="1" kern="0" smtClean="0">
                <a:latin typeface="Times New Roman" pitchFamily="18" charset="0"/>
                <a:cs typeface="Times New Roman" pitchFamily="18" charset="0"/>
              </a:rPr>
              <a:t>Thứ tự ưu tiên: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 hạch toán đích danh, chính xác với tỉ trọng cao nhất, còn lại là chi phí chung thực hiện phân bổ cuối kỳ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CE4716A-2915-46A6-BB30-0A39B2B15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79" y="1"/>
            <a:ext cx="6624319" cy="863124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1. Tổng quan phân hệ kế </a:t>
            </a:r>
            <a:r>
              <a:rPr lang="en-US" altLang="en-US" smtClean="0">
                <a:solidFill>
                  <a:schemeClr val="tx1"/>
                </a:solidFill>
              </a:rPr>
              <a:t>toán quản trị</a:t>
            </a:r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6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/>
          </p:cNvPr>
          <p:cNvSpPr>
            <a:spLocks noGrp="1"/>
          </p:cNvSpPr>
          <p:nvPr>
            <p:ph idx="1"/>
          </p:nvPr>
        </p:nvSpPr>
        <p:spPr>
          <a:xfrm>
            <a:off x="76200" y="826395"/>
            <a:ext cx="8788400" cy="5783263"/>
          </a:xfrm>
        </p:spPr>
        <p:txBody>
          <a:bodyPr rtlCol="0">
            <a:normAutofit/>
          </a:bodyPr>
          <a:lstStyle/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1"/>
                </a:solidFill>
              </a:rPr>
              <a:t>Trung tâm chi phí</a:t>
            </a:r>
            <a:r>
              <a:rPr lang="en-US" sz="2400" smtClean="0">
                <a:solidFill>
                  <a:schemeClr val="tx1"/>
                </a:solidFill>
              </a:rPr>
              <a:t>: </a:t>
            </a:r>
            <a:r>
              <a:rPr lang="en-US" sz="2400">
                <a:solidFill>
                  <a:schemeClr val="tx1"/>
                </a:solidFill>
              </a:rPr>
              <a:t>Trung tâm chịu trách nhiệm về chi phí. Đối </a:t>
            </a:r>
            <a:r>
              <a:rPr lang="en-US" sz="2400" err="1">
                <a:solidFill>
                  <a:schemeClr val="tx1"/>
                </a:solidFill>
              </a:rPr>
              <a:t>tượng</a:t>
            </a:r>
            <a:r>
              <a:rPr lang="en-US" sz="2400">
                <a:solidFill>
                  <a:schemeClr val="tx1"/>
                </a:solidFill>
              </a:rPr>
              <a:t> để ghi </a:t>
            </a: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chi </a:t>
            </a:r>
            <a:r>
              <a:rPr lang="en-US" sz="2400" dirty="0" err="1">
                <a:solidFill>
                  <a:schemeClr val="tx1"/>
                </a:solidFill>
              </a:rPr>
              <a:t>phí</a:t>
            </a:r>
            <a:r>
              <a:rPr lang="en-US" sz="2400" dirty="0">
                <a:solidFill>
                  <a:schemeClr val="tx1"/>
                </a:solidFill>
              </a:rPr>
              <a:t> – </a:t>
            </a:r>
            <a:r>
              <a:rPr lang="en-US" sz="2400" dirty="0" err="1">
                <a:solidFill>
                  <a:schemeClr val="tx1"/>
                </a:solidFill>
              </a:rPr>
              <a:t>mô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phòng</a:t>
            </a:r>
            <a:r>
              <a:rPr lang="en-US" sz="2400" dirty="0">
                <a:solidFill>
                  <a:schemeClr val="tx1"/>
                </a:solidFill>
              </a:rPr>
              <a:t> ban</a:t>
            </a:r>
            <a:r>
              <a:rPr lang="en-US" sz="2400">
                <a:solidFill>
                  <a:schemeClr val="tx1"/>
                </a:solidFill>
              </a:rPr>
              <a:t>, </a:t>
            </a:r>
            <a:r>
              <a:rPr lang="en-US" sz="2400" smtClean="0">
                <a:solidFill>
                  <a:schemeClr val="tx1"/>
                </a:solidFill>
              </a:rPr>
              <a:t>kho hoặc </a:t>
            </a:r>
            <a:r>
              <a:rPr lang="en-US" sz="2400" smtClean="0">
                <a:solidFill>
                  <a:schemeClr val="tx1"/>
                </a:solidFill>
              </a:rPr>
              <a:t>cửa hàng, </a:t>
            </a:r>
            <a:r>
              <a:rPr lang="en-US" sz="2400" smtClean="0">
                <a:solidFill>
                  <a:schemeClr val="tx1"/>
                </a:solidFill>
              </a:rPr>
              <a:t>đội xe, ...</a:t>
            </a:r>
            <a:endParaRPr lang="en-US" sz="2400" dirty="0">
              <a:solidFill>
                <a:schemeClr val="tx1"/>
              </a:solidFill>
            </a:endParaRP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1"/>
                </a:solidFill>
              </a:rPr>
              <a:t>Khoản mục phí</a:t>
            </a:r>
            <a:r>
              <a:rPr lang="en-US" sz="2400" smtClean="0">
                <a:solidFill>
                  <a:schemeClr val="tx1"/>
                </a:solidFill>
              </a:rPr>
              <a:t>: Chi phí khấu hao, tiền lương, chi phí bảo quản, khuyến mãi, chi phí dịch vụ mua ngoài, ...</a:t>
            </a: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1"/>
                </a:solidFill>
              </a:rPr>
              <a:t>Chiều phân tích: </a:t>
            </a:r>
            <a:r>
              <a:rPr lang="en-US" sz="2400" smtClean="0">
                <a:solidFill>
                  <a:schemeClr val="tx1"/>
                </a:solidFill>
              </a:rPr>
              <a:t>Các đối tượng cần phân tích hiệu quả kinh doanh</a:t>
            </a:r>
            <a:endParaRPr lang="en-US" sz="2400" dirty="0">
              <a:solidFill>
                <a:schemeClr val="tx1"/>
              </a:solidFill>
            </a:endParaRP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184150" lvl="1" indent="-182563" algn="just" eaLnBrk="1" fontAlgn="auto" hangingPunct="1">
              <a:lnSpc>
                <a:spcPct val="200000"/>
              </a:lnSpc>
              <a:spcBef>
                <a:spcPct val="2500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4CE4716A-2915-46A6-BB30-0A39B2B15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79" y="1"/>
            <a:ext cx="6624319" cy="863124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1. Tổng quan phân hệ kế </a:t>
            </a:r>
            <a:r>
              <a:rPr lang="en-US" altLang="en-US" smtClean="0">
                <a:solidFill>
                  <a:schemeClr val="tx1"/>
                </a:solidFill>
              </a:rPr>
              <a:t>toán quản trị</a:t>
            </a:r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64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2. </a:t>
            </a:r>
            <a:r>
              <a:rPr lang="en-US" altLang="en-US" smtClean="0">
                <a:solidFill>
                  <a:schemeClr val="tx1"/>
                </a:solidFill>
              </a:rPr>
              <a:t>Quản lý danh mục từ điển</a:t>
            </a:r>
            <a:endParaRPr lang="en-US" altLang="en-US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561A4D-32A9-4F94-B4E9-288EEE602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810064"/>
              </p:ext>
            </p:extLst>
          </p:nvPr>
        </p:nvGraphicFramePr>
        <p:xfrm>
          <a:off x="1214712" y="1731818"/>
          <a:ext cx="6723941" cy="3012592"/>
        </p:xfrm>
        <a:graphic>
          <a:graphicData uri="http://schemas.openxmlformats.org/drawingml/2006/table">
            <a:tbl>
              <a:tblPr/>
              <a:tblGrid>
                <a:gridCol w="946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7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STT</a:t>
                      </a:r>
                    </a:p>
                  </a:txBody>
                  <a:tcPr marL="8627" marR="8627" marT="86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smtClean="0">
                          <a:solidFill>
                            <a:srgbClr val="FFFFFF"/>
                          </a:solidFill>
                          <a:latin typeface="Times New Roman"/>
                        </a:rPr>
                        <a:t>Danh mục</a:t>
                      </a:r>
                      <a:r>
                        <a:rPr lang="en-US" sz="2400" b="1" i="0" u="none" strike="noStrike" baseline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 từ điển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8627" marR="8627" marT="86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4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627" marR="8627" marT="86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US" sz="24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Trung tâm chi phí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627" marR="8627" marT="86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627" marR="8627" marT="86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Chiều</a:t>
                      </a:r>
                      <a:r>
                        <a:rPr lang="en-US" sz="2400" b="0" i="0" u="none" strike="noStrike" baseline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phân tích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7" marR="8627" marT="86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3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7" marR="8627" marT="86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Nhóm</a:t>
                      </a:r>
                      <a:r>
                        <a:rPr lang="en-US" sz="2400" b="0" i="0" u="none" strike="noStrike" baseline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các chiều phân tích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7" marR="8627" marT="86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9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7" marR="8627" marT="86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Công</a:t>
                      </a:r>
                      <a:r>
                        <a:rPr lang="en-US" sz="2400" b="0" i="0" u="none" strike="noStrike" baseline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thức phân bổ chi phí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27" marR="8627" marT="86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062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0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2" id="{5784BAF4-EBFC-4421-9ECD-57322334CFB4}" vid="{DF310CAB-EA8E-4FE6-9DEE-FAA345E0B70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2</Template>
  <TotalTime>15479</TotalTime>
  <Pages>49</Pages>
  <Words>1190</Words>
  <Application>Microsoft Office PowerPoint</Application>
  <PresentationFormat>On-screen Show (4:3)</PresentationFormat>
  <Paragraphs>159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 Unicode MS</vt:lpstr>
      <vt:lpstr>Arial</vt:lpstr>
      <vt:lpstr>Calibri</vt:lpstr>
      <vt:lpstr>Calibri Light</vt:lpstr>
      <vt:lpstr>Times New Roman</vt:lpstr>
      <vt:lpstr>Wingdings</vt:lpstr>
      <vt:lpstr>Theme 2</vt:lpstr>
      <vt:lpstr>Custom Design</vt:lpstr>
      <vt:lpstr>PowerPoint Presentation</vt:lpstr>
      <vt:lpstr>NỘI DUNG</vt:lpstr>
      <vt:lpstr>1. Tổng quan phân hệ kế toán quản trị</vt:lpstr>
      <vt:lpstr>1. Tổng quan phân hệ kế toán quản trị</vt:lpstr>
      <vt:lpstr>1. Tổng quan phân hệ kế toán quản trị</vt:lpstr>
      <vt:lpstr>1. Tổng quan phân hệ kế toán quản trị</vt:lpstr>
      <vt:lpstr>1. Tổng quan phân hệ kế toán quản trị</vt:lpstr>
      <vt:lpstr>1. Tổng quan phân hệ kế toán quản trị</vt:lpstr>
      <vt:lpstr>2. Quản lý danh mục từ điển</vt:lpstr>
      <vt:lpstr>2. Quản lý danh mục từ điển</vt:lpstr>
      <vt:lpstr>Trung tâm chi phí</vt:lpstr>
      <vt:lpstr>Trung tâm chi phí</vt:lpstr>
      <vt:lpstr>Chiều phân tích – Loại hình</vt:lpstr>
      <vt:lpstr>Chiều phân tích – Phương thức</vt:lpstr>
      <vt:lpstr>Chiều phân tích – Mặt hàng</vt:lpstr>
      <vt:lpstr>Nhóm chiều phân tích</vt:lpstr>
      <vt:lpstr>Nhóm chiều phân tích</vt:lpstr>
      <vt:lpstr>Công thức phân bổ chi phí</vt:lpstr>
      <vt:lpstr>Công thức phân bổ chi phí</vt:lpstr>
      <vt:lpstr>3. Quy trình phân bổ chi phí</vt:lpstr>
      <vt:lpstr>3. Quy trình phân bổ chi phí</vt:lpstr>
      <vt:lpstr>3. Quy trình phân bổ chi phí</vt:lpstr>
      <vt:lpstr>3. Quy trình phân bổ chi phí</vt:lpstr>
      <vt:lpstr>3. Quy trình phân bổ chi phí</vt:lpstr>
      <vt:lpstr>3. Quy trình phân bổ chi phí</vt:lpstr>
      <vt:lpstr>3. Quy trình phân bổ chi phí</vt:lpstr>
      <vt:lpstr>3. Quy trình phân bổ chi phí</vt:lpstr>
      <vt:lpstr>TRÂN TRỌNG CẢM ƠN!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PowerPoint Template</dc:subject>
  <dc:creator>duongnm</dc:creator>
  <cp:lastModifiedBy>Duong, Nguyen Manh (Piacom)</cp:lastModifiedBy>
  <cp:revision>1443</cp:revision>
  <cp:lastPrinted>2000-12-09T23:53:19Z</cp:lastPrinted>
  <dcterms:created xsi:type="dcterms:W3CDTF">2014-10-07T02:30:13Z</dcterms:created>
  <dcterms:modified xsi:type="dcterms:W3CDTF">2019-12-14T11:41:08Z</dcterms:modified>
</cp:coreProperties>
</file>