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243" r:id="rId1"/>
    <p:sldMasterId id="2147485246" r:id="rId2"/>
  </p:sldMasterIdLst>
  <p:notesMasterIdLst>
    <p:notesMasterId r:id="rId91"/>
  </p:notesMasterIdLst>
  <p:handoutMasterIdLst>
    <p:handoutMasterId r:id="rId92"/>
  </p:handoutMasterIdLst>
  <p:sldIdLst>
    <p:sldId id="921" r:id="rId3"/>
    <p:sldId id="1082" r:id="rId4"/>
    <p:sldId id="1259" r:id="rId5"/>
    <p:sldId id="1195" r:id="rId6"/>
    <p:sldId id="1260" r:id="rId7"/>
    <p:sldId id="1264" r:id="rId8"/>
    <p:sldId id="1265" r:id="rId9"/>
    <p:sldId id="1262" r:id="rId10"/>
    <p:sldId id="1266" r:id="rId11"/>
    <p:sldId id="1371" r:id="rId12"/>
    <p:sldId id="1269" r:id="rId13"/>
    <p:sldId id="1267" r:id="rId14"/>
    <p:sldId id="1323" r:id="rId15"/>
    <p:sldId id="1270" r:id="rId16"/>
    <p:sldId id="1384" r:id="rId17"/>
    <p:sldId id="1386" r:id="rId18"/>
    <p:sldId id="1356" r:id="rId19"/>
    <p:sldId id="1268" r:id="rId20"/>
    <p:sldId id="1272" r:id="rId21"/>
    <p:sldId id="1275" r:id="rId22"/>
    <p:sldId id="1273" r:id="rId23"/>
    <p:sldId id="1385" r:id="rId24"/>
    <p:sldId id="1357" r:id="rId25"/>
    <p:sldId id="1358" r:id="rId26"/>
    <p:sldId id="1359" r:id="rId27"/>
    <p:sldId id="1372" r:id="rId28"/>
    <p:sldId id="1373" r:id="rId29"/>
    <p:sldId id="1374" r:id="rId30"/>
    <p:sldId id="1387" r:id="rId31"/>
    <p:sldId id="1276" r:id="rId32"/>
    <p:sldId id="1279" r:id="rId33"/>
    <p:sldId id="1277" r:id="rId34"/>
    <p:sldId id="1278" r:id="rId35"/>
    <p:sldId id="1326" r:id="rId36"/>
    <p:sldId id="1360" r:id="rId37"/>
    <p:sldId id="1327" r:id="rId38"/>
    <p:sldId id="1328" r:id="rId39"/>
    <p:sldId id="1329" r:id="rId40"/>
    <p:sldId id="1382" r:id="rId41"/>
    <p:sldId id="1383" r:id="rId42"/>
    <p:sldId id="1283" r:id="rId43"/>
    <p:sldId id="1285" r:id="rId44"/>
    <p:sldId id="1286" r:id="rId45"/>
    <p:sldId id="1284" r:id="rId46"/>
    <p:sldId id="1352" r:id="rId47"/>
    <p:sldId id="1353" r:id="rId48"/>
    <p:sldId id="1354" r:id="rId49"/>
    <p:sldId id="1375" r:id="rId50"/>
    <p:sldId id="1377" r:id="rId51"/>
    <p:sldId id="1376" r:id="rId52"/>
    <p:sldId id="1378" r:id="rId53"/>
    <p:sldId id="1291" r:id="rId54"/>
    <p:sldId id="1347" r:id="rId55"/>
    <p:sldId id="1332" r:id="rId56"/>
    <p:sldId id="1333" r:id="rId57"/>
    <p:sldId id="1294" r:id="rId58"/>
    <p:sldId id="1348" r:id="rId59"/>
    <p:sldId id="1334" r:id="rId60"/>
    <p:sldId id="1335" r:id="rId61"/>
    <p:sldId id="1336" r:id="rId62"/>
    <p:sldId id="1379" r:id="rId63"/>
    <p:sldId id="1380" r:id="rId64"/>
    <p:sldId id="1298" r:id="rId65"/>
    <p:sldId id="1349" r:id="rId66"/>
    <p:sldId id="1337" r:id="rId67"/>
    <p:sldId id="1362" r:id="rId68"/>
    <p:sldId id="1307" r:id="rId69"/>
    <p:sldId id="1350" r:id="rId70"/>
    <p:sldId id="1309" r:id="rId71"/>
    <p:sldId id="1341" r:id="rId72"/>
    <p:sldId id="1342" r:id="rId73"/>
    <p:sldId id="1388" r:id="rId74"/>
    <p:sldId id="1390" r:id="rId75"/>
    <p:sldId id="1389" r:id="rId76"/>
    <p:sldId id="1312" r:id="rId77"/>
    <p:sldId id="1351" r:id="rId78"/>
    <p:sldId id="1343" r:id="rId79"/>
    <p:sldId id="1365" r:id="rId80"/>
    <p:sldId id="1344" r:id="rId81"/>
    <p:sldId id="1366" r:id="rId82"/>
    <p:sldId id="1369" r:id="rId83"/>
    <p:sldId id="1367" r:id="rId84"/>
    <p:sldId id="1368" r:id="rId85"/>
    <p:sldId id="1370" r:id="rId86"/>
    <p:sldId id="1345" r:id="rId87"/>
    <p:sldId id="1381" r:id="rId88"/>
    <p:sldId id="1346" r:id="rId89"/>
    <p:sldId id="891" r:id="rId90"/>
  </p:sldIdLst>
  <p:sldSz cx="9144000" cy="6858000" type="screen4x3"/>
  <p:notesSz cx="6746875" cy="9867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g, Vu Thi (Piacom)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29C7FF"/>
    <a:srgbClr val="5112EE"/>
    <a:srgbClr val="FF0000"/>
    <a:srgbClr val="FF8D8D"/>
    <a:srgbClr val="97A9E1"/>
    <a:srgbClr val="7D93D9"/>
    <a:srgbClr val="587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75" d="100"/>
          <a:sy n="75" d="100"/>
        </p:scale>
        <p:origin x="930" y="54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12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76" y="18"/>
      </p:cViewPr>
      <p:guideLst>
        <p:guide orient="horz" pos="3108"/>
        <p:guide pos="21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5666C475-8D51-4FCF-A7DA-4DD980B1B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9567863"/>
            <a:ext cx="67310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67" tIns="44442" rIns="90467" bIns="44442" anchor="ctr"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20444B08-FADD-434F-962E-33AB2562C5E6}" type="slidenum">
              <a:rPr lang="en-US" altLang="vi-VN" sz="900" b="0" smtClean="0">
                <a:latin typeface="Arial Unicode MS" panose="020B0604020202020204" pitchFamily="34" charset="-128"/>
              </a:rPr>
              <a:pPr algn="ctr">
                <a:defRPr/>
              </a:pPr>
              <a:t>‹#›</a:t>
            </a:fld>
            <a:endParaRPr lang="en-US" altLang="vi-VN" sz="900">
              <a:latin typeface="Arial Unicode MS" panose="020B060402020202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69A706-BF1E-4833-BF30-529976ADCF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1113" y="9372600"/>
            <a:ext cx="2924175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 sz="1200"/>
            </a:lvl1pPr>
          </a:lstStyle>
          <a:p>
            <a:pPr>
              <a:defRPr/>
            </a:pPr>
            <a:fld id="{8F834E6D-F2EA-4CDC-8245-46EAF7C7CD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8AEBD10-E6A4-460F-84F2-E0691DBF515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304800"/>
            <a:ext cx="6084888" cy="4564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1521727-6A56-494D-A9D4-D570DB8482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5925" y="5213350"/>
            <a:ext cx="5889625" cy="3633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67" tIns="44442" rIns="90467" bIns="44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Klicken Sie, um die Formate des Vorlagentextes zu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A335E480-82FD-4185-AA76-BDC252134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9580563"/>
            <a:ext cx="67310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7" tIns="44442" rIns="90467" bIns="44442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vi-VN" sz="1000" b="0">
                <a:latin typeface="Arial Unicode MS" panose="020B0604020202020204" pitchFamily="34" charset="-128"/>
              </a:rPr>
              <a:t> </a:t>
            </a:r>
            <a:fld id="{CF76CD62-D102-4572-B29E-E6C31D9FAE24}" type="slidenum">
              <a:rPr lang="en-US" altLang="vi-VN" sz="1000" b="0" smtClean="0">
                <a:latin typeface="Arial Unicode MS" panose="020B0604020202020204" pitchFamily="34" charset="-128"/>
              </a:rPr>
              <a:pPr algn="ctr">
                <a:defRPr/>
              </a:pPr>
              <a:t>‹#›</a:t>
            </a:fld>
            <a:endParaRPr lang="en-US" altLang="vi-VN" sz="1000">
              <a:latin typeface="Arial Unicode MS" panose="020B060402020202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rtl="0" eaLnBrk="0" fontAlgn="base" hangingPunct="0">
      <a:spcBef>
        <a:spcPct val="0"/>
      </a:spcBef>
      <a:spcAft>
        <a:spcPct val="50000"/>
      </a:spcAft>
      <a:buSzPct val="100000"/>
      <a:buFont typeface="Wingdings" panose="05000000000000000000" pitchFamily="2" charset="2"/>
      <a:buChar char="l"/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00050" indent="-114300" algn="l" rtl="0" eaLnBrk="0" fontAlgn="base" hangingPunct="0">
      <a:spcBef>
        <a:spcPct val="0"/>
      </a:spcBef>
      <a:spcAft>
        <a:spcPct val="50000"/>
      </a:spcAft>
      <a:buSzPct val="100000"/>
      <a:buFont typeface="Wingdings" panose="05000000000000000000" pitchFamily="2" charset="2"/>
      <a:buChar char=""/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628650" indent="-114300" algn="l" rtl="0" eaLnBrk="0" fontAlgn="base" hangingPunct="0">
      <a:spcBef>
        <a:spcPct val="0"/>
      </a:spcBef>
      <a:spcAft>
        <a:spcPct val="50000"/>
      </a:spcAft>
      <a:buSzPct val="100000"/>
      <a:buChar char="•"/>
      <a:defRPr sz="8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821B5DD-6189-4864-959A-E2BC5A364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9C2BA602-D389-4FD6-8793-E91F8921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vi-VN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818D578E-007C-413D-BB5A-B88A4284E2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3821113" y="9372600"/>
            <a:ext cx="2924175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SzPct val="100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spcAft>
                <a:spcPct val="50000"/>
              </a:spcAft>
              <a:buSzPct val="100000"/>
              <a:buFont typeface="Wingdings" panose="05000000000000000000" pitchFamily="2" charset="2"/>
              <a:buChar char=""/>
              <a:defRPr sz="10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spcAft>
                <a:spcPct val="50000"/>
              </a:spcAft>
              <a:buSzPct val="100000"/>
              <a:buChar char="•"/>
              <a:defRPr sz="8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spcBef>
                <a:spcPct val="3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spcBef>
                <a:spcPct val="30000"/>
              </a:spcBef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SzTx/>
              <a:buFont typeface="Wingdings" panose="05000000000000000000" pitchFamily="2" charset="2"/>
              <a:buNone/>
            </a:pPr>
            <a:fld id="{8A2F2D6F-2215-40A6-B41C-363330813B80}" type="slidenum">
              <a:rPr lang="en-US" altLang="vi-VN" sz="1600">
                <a:latin typeface="Arial" panose="020B0604020202020204" pitchFamily="34" charset="0"/>
              </a:rPr>
              <a:pPr algn="ctr" eaLnBrk="1" hangingPunct="1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SzTx/>
                <a:buFont typeface="Wingdings" panose="05000000000000000000" pitchFamily="2" charset="2"/>
                <a:buNone/>
              </a:pPr>
              <a:t>1</a:t>
            </a:fld>
            <a:endParaRPr lang="en-US" altLang="vi-VN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ABDB331-5B4D-447D-9526-254658A830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103437"/>
            <a:ext cx="7886700" cy="16567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NỘI DUNG</a:t>
            </a:r>
            <a:br>
              <a:rPr lang="en-US" dirty="0"/>
            </a:br>
            <a:r>
              <a:rPr lang="en-US" dirty="0"/>
              <a:t>NỘI DUNG TRÌNH BÀY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4C6502F-2030-4332-BFCF-7EE42DEF23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4114785"/>
            <a:ext cx="7886700" cy="5341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100823704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4" name="Rectangle 10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6718" y="2116899"/>
            <a:ext cx="7482395" cy="3870542"/>
          </a:xfrm>
          <a:prstGeom prst="rect">
            <a:avLst/>
          </a:prstGeom>
        </p:spPr>
        <p:txBody>
          <a:bodyPr anchor="ctr"/>
          <a:lstStyle>
            <a:lvl1pPr marL="0" indent="114300" algn="ct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9504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497496" y="185528"/>
            <a:ext cx="7553739" cy="629393"/>
          </a:xfrm>
        </p:spPr>
        <p:txBody>
          <a:bodyPr lIns="91440" tIns="45720" rIns="91440" bIns="45720"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191590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E413D-35CB-44C6-AC41-946F8CA3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" y="1"/>
            <a:ext cx="6624319" cy="8631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D67FA-6DE9-4257-891B-8A6F9D32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5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BF2B3070-C8F8-41D2-BADB-E4B78DB05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44792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 CỔ PHẦN TIN HỌC VIỄN THÔNG PETROLIMEX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561B024-64F7-42FF-AB31-3846D628E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</p:sldLayoutIdLst>
  <p:transition spd="med">
    <p:zoom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21B14E-8E63-4C9E-B77F-69796AF9E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BE256-045B-4293-A5EF-B527950F1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6" y="0"/>
            <a:ext cx="7363495" cy="839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1FCE8-61E4-4343-9F62-73F03B1DB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1" y="1080586"/>
            <a:ext cx="7632699" cy="499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432CB8-0E33-44EB-86F2-27C7597F2DE3}"/>
              </a:ext>
            </a:extLst>
          </p:cNvPr>
          <p:cNvCxnSpPr/>
          <p:nvPr/>
        </p:nvCxnSpPr>
        <p:spPr>
          <a:xfrm flipH="1">
            <a:off x="-9525" y="839962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05486" y="647327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D6ACD0-B0D6-4C26-810E-CEFEFD9AEA61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34D7EC-FD1D-458B-80EC-AA665E6A4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513" y="185477"/>
            <a:ext cx="1620943" cy="4138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789CE6-681C-43C8-B807-59E3FB0FF02D}"/>
              </a:ext>
            </a:extLst>
          </p:cNvPr>
          <p:cNvSpPr txBox="1"/>
          <p:nvPr/>
        </p:nvSpPr>
        <p:spPr>
          <a:xfrm>
            <a:off x="84544" y="6511750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FF5C5BB-5441-4120-AB03-DAA0B1A74F4A}" type="datetime1">
              <a:rPr lang="vi-VN" sz="1600" smtClean="0">
                <a:solidFill>
                  <a:schemeClr val="bg1"/>
                </a:solidFill>
                <a:latin typeface="+mj-lt"/>
              </a:rPr>
              <a:t>14/12/2019</a:t>
            </a:fld>
            <a:endParaRPr lang="en-US" sz="16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366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7" r:id="rId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v"/>
        <a:defRPr sz="2400" b="1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0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3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2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6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3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0254F33-5A1E-4225-8A7F-8EC134A97C64}"/>
              </a:ext>
            </a:extLst>
          </p:cNvPr>
          <p:cNvSpPr txBox="1">
            <a:spLocks/>
          </p:cNvSpPr>
          <p:nvPr/>
        </p:nvSpPr>
        <p:spPr>
          <a:xfrm>
            <a:off x="0" y="2147269"/>
            <a:ext cx="9144000" cy="20667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32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CHƯƠNG TRÌNH ĐÀO TẠO VÀ KIỂM THỬ</a:t>
            </a:r>
            <a:br>
              <a:rPr lang="en-US" smtClean="0"/>
            </a:br>
            <a:r>
              <a:rPr lang="en-US" sz="2800"/>
              <a:t>PHÂN HỆ KẾ </a:t>
            </a:r>
            <a:r>
              <a:rPr lang="en-US" sz="2800" smtClean="0"/>
              <a:t>TOÁN</a:t>
            </a:r>
          </a:p>
          <a:p>
            <a:r>
              <a:rPr lang="en-US" sz="2400" smtClean="0"/>
              <a:t>TỔNG CÔNG TY DỊCH VỤ XĂNG DẦU PETROLIMEX</a:t>
            </a:r>
            <a:endParaRPr lang="en-US" sz="24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Quy trình ghi nhận công nợ phải thu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94" y="1987043"/>
            <a:ext cx="7923809" cy="3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Quy trình ghi nhận công nợ phải thu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01" y="1498273"/>
            <a:ext cx="6563836" cy="477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Quy trình ghi nhận công nợ phải thu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BD8EF-3600-48CC-ADF8-A1D168F56E22}"/>
              </a:ext>
            </a:extLst>
          </p:cNvPr>
          <p:cNvSpPr txBox="1"/>
          <p:nvPr/>
        </p:nvSpPr>
        <p:spPr>
          <a:xfrm>
            <a:off x="4720706" y="1440030"/>
            <a:ext cx="2897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in,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69" y="1316028"/>
            <a:ext cx="3476190" cy="17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03" y="3673885"/>
            <a:ext cx="8084842" cy="21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Quy trình ghi nhận công nợ phải thu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33" y="1490905"/>
            <a:ext cx="7533333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Quy trình ghi nhận công nợ phải thu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2AFB9-905C-4FD1-BC5C-35F136A638C7}"/>
              </a:ext>
            </a:extLst>
          </p:cNvPr>
          <p:cNvSpPr txBox="1"/>
          <p:nvPr/>
        </p:nvSpPr>
        <p:spPr>
          <a:xfrm>
            <a:off x="0" y="87826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AF9FC-88A9-41D0-B1AF-99F3C644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4" y="5418047"/>
            <a:ext cx="5948410" cy="871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03" y="1591724"/>
            <a:ext cx="8456192" cy="302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Quy trình ghi nhận công nợ phải thu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 AR/AP / Sổ cái công nợ nguyên tệ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9" y="1838589"/>
            <a:ext cx="8255000" cy="35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Quy trình ghi nhận công nợ phải thu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 AR/AP / BC tuổi nợ công nợ phải thu – bình quân ngày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60166"/>
            <a:ext cx="9144000" cy="35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3. Quy trình ghi nhận công nợ phải trả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1295176" y="1029769"/>
            <a:ext cx="6553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VNĐ </a:t>
            </a:r>
            <a:r>
              <a:rPr lang="en-US" sz="24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3. Quy trình ghi nhận công nợ phải trả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2FE468A-D70C-4549-87F9-F16E452AA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158" y="1025320"/>
            <a:ext cx="98696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67158" y="1025319"/>
            <a:ext cx="97735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305740"/>
              </p:ext>
            </p:extLst>
          </p:nvPr>
        </p:nvGraphicFramePr>
        <p:xfrm>
          <a:off x="1502505" y="1025318"/>
          <a:ext cx="6138987" cy="523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Visio" r:id="rId3" imgW="6086280" imgH="5171930" progId="Visio.Drawing.15">
                  <p:embed/>
                </p:oleObj>
              </mc:Choice>
              <mc:Fallback>
                <p:oleObj name="Visio" r:id="rId3" imgW="6086280" imgH="517193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505" y="1025318"/>
                        <a:ext cx="6138987" cy="5232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9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7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3. Quy trình ghi nhận công nợ phải trả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-1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duongnm.piacom\AppData\Local\Temp\SNAGHTML3826d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3" y="4530440"/>
            <a:ext cx="83629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duongnm.piacom\AppData\Local\Temp\SNAGHTML385fb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" y="1380210"/>
            <a:ext cx="8965713" cy="28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6">
            <a:extLst>
              <a:ext uri="{FF2B5EF4-FFF2-40B4-BE49-F238E27FC236}">
                <a16:creationId xmlns:a16="http://schemas.microsoft.com/office/drawing/2014/main" id="{33737AAC-0832-43CE-876A-1F796730A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"/>
            <a:ext cx="8384346" cy="863124"/>
          </a:xfrm>
        </p:spPr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NỘI DUNG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F24442-ACF3-4BB1-89D4-DAA9DCAFD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923468"/>
              </p:ext>
            </p:extLst>
          </p:nvPr>
        </p:nvGraphicFramePr>
        <p:xfrm>
          <a:off x="1005437" y="1153549"/>
          <a:ext cx="7133126" cy="4276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336">
                  <a:extLst>
                    <a:ext uri="{9D8B030D-6E8A-4147-A177-3AD203B41FA5}">
                      <a16:colId xmlns:a16="http://schemas.microsoft.com/office/drawing/2014/main" val="3886746735"/>
                    </a:ext>
                  </a:extLst>
                </a:gridCol>
                <a:gridCol w="6049790">
                  <a:extLst>
                    <a:ext uri="{9D8B030D-6E8A-4147-A177-3AD203B41FA5}">
                      <a16:colId xmlns:a16="http://schemas.microsoft.com/office/drawing/2014/main" val="1963609072"/>
                    </a:ext>
                  </a:extLst>
                </a:gridCol>
              </a:tblGrid>
              <a:tr h="71276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quy trình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466745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925191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nợ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972188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ghi nhận công nợ phải trả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982302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nợ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794616"/>
                  </a:ext>
                </a:extLst>
              </a:tr>
              <a:tr h="71276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en-US" sz="24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956457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3. Quy trình ghi nhận công nợ phải trả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-1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109"/>
            <a:ext cx="9143998" cy="2345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71" y="4239596"/>
            <a:ext cx="3742857" cy="1676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539261" y="4846858"/>
            <a:ext cx="338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 lại chứng  từ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3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3. Quy trình ghi nhận công nợ phải trả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8B108-D1D9-4415-BDB4-D87F51C77B38}"/>
              </a:ext>
            </a:extLst>
          </p:cNvPr>
          <p:cNvSpPr txBox="1"/>
          <p:nvPr/>
        </p:nvSpPr>
        <p:spPr>
          <a:xfrm>
            <a:off x="0" y="1453411"/>
            <a:ext cx="7923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" panose="02020603050405020304" pitchFamily="18" charset="0"/>
                <a:cs typeface="Times" panose="02020603050405020304" pitchFamily="18" charset="0"/>
              </a:rPr>
              <a:t>Nhấn Save để l</a:t>
            </a:r>
            <a:r>
              <a:rPr lang="vi-VN" sz="2000"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000">
                <a:latin typeface="Times" panose="02020603050405020304" pitchFamily="18" charset="0"/>
                <a:cs typeface="Times" panose="02020603050405020304" pitchFamily="18" charset="0"/>
              </a:rPr>
              <a:t>u chứng từ</a:t>
            </a:r>
          </a:p>
          <a:p>
            <a:r>
              <a:rPr lang="en-US" sz="2000">
                <a:latin typeface="Times" panose="02020603050405020304" pitchFamily="18" charset="0"/>
                <a:cs typeface="Times" panose="02020603050405020304" pitchFamily="18" charset="0"/>
              </a:rPr>
              <a:t>Xem chứng từ hạch toán, kích GL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6" y="2364565"/>
            <a:ext cx="3270764" cy="1681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-1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269" y="2289918"/>
            <a:ext cx="3716067" cy="1756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95" y="4249609"/>
            <a:ext cx="7731557" cy="20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Quy trình ghi nhận công nợ phải thu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2142494"/>
            <a:ext cx="7598766" cy="4099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 AR/AP / Sổ cái công nợ nguyên tệ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bù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trừ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công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nợ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1077077" y="1209879"/>
            <a:ext cx="69898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bù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trừ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công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nợ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-1" y="863125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Accounting/AR/AP/ARAP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 trừ công nợ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(FIFO)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90" y="1399311"/>
            <a:ext cx="7151682" cy="4069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027" y="3112710"/>
            <a:ext cx="3247619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bù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trừ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công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nợ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-1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Accounting/AR/AP/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ARAP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Bù trừ công nợ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(FIFO)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1726249"/>
            <a:ext cx="8716297" cy="34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bù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trừ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công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nợ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-1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Accounting/AR/AP/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ARAP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Bù trừ công nợ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(FIFO)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36" y="1832918"/>
            <a:ext cx="8209524" cy="3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bù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trừ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công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nợ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-1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Accounting/AR/AP/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ARAP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Bù trừ công nợ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(FIFO)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360217" y="1398193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 trừ thủ công: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3" y="2949914"/>
            <a:ext cx="8118617" cy="3284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419" y="1394065"/>
            <a:ext cx="6246121" cy="14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bù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trừ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công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nợ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-1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Accounting/AR/AP/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ARAP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Bù trừ công nợ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(FIFO)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360217" y="1398193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 trừ thủ công: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38" y="1398193"/>
            <a:ext cx="6714286" cy="212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7492"/>
            <a:ext cx="9143998" cy="28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4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bù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trừ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công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nợ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-1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Accounting/AR/AP/ Báo cáo tuổi nợ - tổng 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EFC56-EB91-42A0-888F-696427DE0F36}"/>
              </a:ext>
            </a:extLst>
          </p:cNvPr>
          <p:cNvSpPr txBox="1"/>
          <p:nvPr/>
        </p:nvSpPr>
        <p:spPr>
          <a:xfrm>
            <a:off x="360217" y="1398193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 cáo tuổi nợ: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800"/>
            <a:ext cx="9137070" cy="32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6">
            <a:extLst>
              <a:ext uri="{FF2B5EF4-FFF2-40B4-BE49-F238E27FC236}">
                <a16:creationId xmlns:a16="http://schemas.microsoft.com/office/drawing/2014/main" id="{33737AAC-0832-43CE-876A-1F796730A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8567224" cy="863124"/>
          </a:xfrm>
        </p:spPr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</a:rPr>
              <a:t>NỘI DUNG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F24442-ACF3-4BB1-89D4-DAA9DCAFD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30072"/>
              </p:ext>
            </p:extLst>
          </p:nvPr>
        </p:nvGraphicFramePr>
        <p:xfrm>
          <a:off x="949568" y="1290710"/>
          <a:ext cx="7244863" cy="444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865">
                  <a:extLst>
                    <a:ext uri="{9D8B030D-6E8A-4147-A177-3AD203B41FA5}">
                      <a16:colId xmlns:a16="http://schemas.microsoft.com/office/drawing/2014/main" val="3886746735"/>
                    </a:ext>
                  </a:extLst>
                </a:gridCol>
                <a:gridCol w="6242998">
                  <a:extLst>
                    <a:ext uri="{9D8B030D-6E8A-4147-A177-3AD203B41FA5}">
                      <a16:colId xmlns:a16="http://schemas.microsoft.com/office/drawing/2014/main" val="1963609072"/>
                    </a:ext>
                  </a:extLst>
                </a:gridCol>
              </a:tblGrid>
              <a:tr h="63505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quy trình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7466745"/>
                  </a:ext>
                </a:extLst>
              </a:tr>
              <a:tr h="63505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en-US" sz="2400" kern="120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kern="120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400" kern="120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16426"/>
                  </a:ext>
                </a:extLst>
              </a:tr>
              <a:tr h="63505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TSCĐ, CCDC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208930"/>
                  </a:ext>
                </a:extLst>
              </a:tr>
              <a:tr h="63505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723781"/>
                  </a:ext>
                </a:extLst>
              </a:tr>
              <a:tr h="63505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vi-VN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3925191"/>
                  </a:ext>
                </a:extLst>
              </a:tr>
              <a:tr h="63505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972188"/>
                  </a:ext>
                </a:extLst>
              </a:tr>
              <a:tr h="635056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392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8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5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thu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949569" y="1202666"/>
            <a:ext cx="7244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VNĐ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VNĐ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33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5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thu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76400" y="86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659023"/>
              </p:ext>
            </p:extLst>
          </p:nvPr>
        </p:nvGraphicFramePr>
        <p:xfrm>
          <a:off x="1676400" y="863125"/>
          <a:ext cx="574357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Visio" r:id="rId3" imgW="6115240" imgH="5915222" progId="Visio.Drawing.15">
                  <p:embed/>
                </p:oleObj>
              </mc:Choice>
              <mc:Fallback>
                <p:oleObj name="Visio" r:id="rId3" imgW="6115240" imgH="591522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863125"/>
                        <a:ext cx="5743575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1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5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thu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83673" y="863125"/>
            <a:ext cx="1026656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339369"/>
              </p:ext>
            </p:extLst>
          </p:nvPr>
        </p:nvGraphicFramePr>
        <p:xfrm>
          <a:off x="983673" y="908844"/>
          <a:ext cx="6774246" cy="5195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Visio" r:id="rId3" imgW="5848302" imgH="4505154" progId="Visio.Drawing.15">
                  <p:embed/>
                </p:oleObj>
              </mc:Choice>
              <mc:Fallback>
                <p:oleObj name="Visio" r:id="rId3" imgW="5848302" imgH="450515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673" y="908844"/>
                        <a:ext cx="6774246" cy="5195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7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5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thu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3F21E-6F87-4B91-8B0B-8A5A58C2D77A}"/>
              </a:ext>
            </a:extLst>
          </p:cNvPr>
          <p:cNvSpPr txBox="1"/>
          <p:nvPr/>
        </p:nvSpPr>
        <p:spPr>
          <a:xfrm>
            <a:off x="0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dẫn: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Accounting/Thu/chi tiền /Phiếu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thu tiền mặt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5" y="1580413"/>
            <a:ext cx="8825346" cy="25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5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thu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3F21E-6F87-4B91-8B0B-8A5A58C2D77A}"/>
              </a:ext>
            </a:extLst>
          </p:cNvPr>
          <p:cNvSpPr txBox="1"/>
          <p:nvPr/>
        </p:nvSpPr>
        <p:spPr>
          <a:xfrm>
            <a:off x="0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Accounting/Thu/chi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469" y="1726249"/>
            <a:ext cx="5091295" cy="40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5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thu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26B25-108A-4928-BD41-1ED0EA3091C9}"/>
              </a:ext>
            </a:extLst>
          </p:cNvPr>
          <p:cNvSpPr txBox="1"/>
          <p:nvPr/>
        </p:nvSpPr>
        <p:spPr>
          <a:xfrm>
            <a:off x="4786812" y="1561001"/>
            <a:ext cx="341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err="1">
                <a:latin typeface="Times" panose="02020603050405020304" pitchFamily="18" charset="0"/>
                <a:cs typeface="Times" panose="02020603050405020304" pitchFamily="18" charset="0"/>
              </a:rPr>
              <a:t>Nhấn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 Save </a:t>
            </a:r>
            <a:r>
              <a:rPr lang="en-US" sz="220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 l</a:t>
            </a:r>
            <a:r>
              <a:rPr lang="vi-VN" sz="2200"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u </a:t>
            </a:r>
            <a:r>
              <a:rPr lang="en-US" sz="2200" err="1">
                <a:latin typeface="Times" panose="02020603050405020304" pitchFamily="18" charset="0"/>
                <a:cs typeface="Times" panose="02020603050405020304" pitchFamily="18" charset="0"/>
              </a:rPr>
              <a:t>chứng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err="1"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endParaRPr lang="en-US" sz="22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200" err="1">
                <a:latin typeface="Times" panose="02020603050405020304" pitchFamily="18" charset="0"/>
                <a:cs typeface="Times" panose="02020603050405020304" pitchFamily="18" charset="0"/>
              </a:rPr>
              <a:t>Xem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err="1">
                <a:latin typeface="Times" panose="02020603050405020304" pitchFamily="18" charset="0"/>
                <a:cs typeface="Times" panose="02020603050405020304" pitchFamily="18" charset="0"/>
              </a:rPr>
              <a:t>chứng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err="1"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err="1">
                <a:latin typeface="Times" panose="02020603050405020304" pitchFamily="18" charset="0"/>
                <a:cs typeface="Times" panose="02020603050405020304" pitchFamily="18" charset="0"/>
              </a:rPr>
              <a:t>hạch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err="1">
                <a:latin typeface="Times" panose="02020603050405020304" pitchFamily="18" charset="0"/>
                <a:cs typeface="Times" panose="02020603050405020304" pitchFamily="18" charset="0"/>
              </a:rPr>
              <a:t>toán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200" err="1">
                <a:latin typeface="Times" panose="02020603050405020304" pitchFamily="18" charset="0"/>
                <a:cs typeface="Times" panose="02020603050405020304" pitchFamily="18" charset="0"/>
              </a:rPr>
              <a:t>kích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 GL 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73F21E-6F87-4B91-8B0B-8A5A58C2D77A}"/>
              </a:ext>
            </a:extLst>
          </p:cNvPr>
          <p:cNvSpPr txBox="1"/>
          <p:nvPr/>
        </p:nvSpPr>
        <p:spPr>
          <a:xfrm>
            <a:off x="0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3" y="1448103"/>
            <a:ext cx="3466667" cy="17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7" y="3782291"/>
            <a:ext cx="8303230" cy="21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8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5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thu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3F21E-6F87-4B91-8B0B-8A5A58C2D77A}"/>
              </a:ext>
            </a:extLst>
          </p:cNvPr>
          <p:cNvSpPr txBox="1"/>
          <p:nvPr/>
        </p:nvSpPr>
        <p:spPr>
          <a:xfrm>
            <a:off x="0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chi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47" y="1395666"/>
            <a:ext cx="7561905" cy="4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8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5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thu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3F21E-6F87-4B91-8B0B-8A5A58C2D77A}"/>
              </a:ext>
            </a:extLst>
          </p:cNvPr>
          <p:cNvSpPr txBox="1"/>
          <p:nvPr/>
        </p:nvSpPr>
        <p:spPr>
          <a:xfrm>
            <a:off x="0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54186"/>
            <a:ext cx="9143999" cy="30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8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5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thu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3F21E-6F87-4B91-8B0B-8A5A58C2D77A}"/>
              </a:ext>
            </a:extLst>
          </p:cNvPr>
          <p:cNvSpPr txBox="1"/>
          <p:nvPr/>
        </p:nvSpPr>
        <p:spPr>
          <a:xfrm>
            <a:off x="0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9D445-84A5-4715-89F0-529ED66F2E36}"/>
              </a:ext>
            </a:extLst>
          </p:cNvPr>
          <p:cNvSpPr txBox="1"/>
          <p:nvPr/>
        </p:nvSpPr>
        <p:spPr>
          <a:xfrm>
            <a:off x="4727819" y="1572361"/>
            <a:ext cx="341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Nhấn Save để l</a:t>
            </a:r>
            <a:r>
              <a:rPr lang="vi-VN" sz="2200"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u chứng từ</a:t>
            </a:r>
          </a:p>
          <a:p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Xem chứng từ hạch toán, </a:t>
            </a:r>
            <a:r>
              <a:rPr lang="en-US" sz="2200" smtClean="0">
                <a:latin typeface="Times" panose="02020603050405020304" pitchFamily="18" charset="0"/>
                <a:cs typeface="Times" panose="02020603050405020304" pitchFamily="18" charset="0"/>
              </a:rPr>
              <a:t>phần 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GL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9" y="1572361"/>
            <a:ext cx="2916652" cy="15166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1" y="3610399"/>
            <a:ext cx="8728394" cy="18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0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8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5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thu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3F21E-6F87-4B91-8B0B-8A5A58C2D77A}"/>
              </a:ext>
            </a:extLst>
          </p:cNvPr>
          <p:cNvSpPr txBox="1"/>
          <p:nvPr/>
        </p:nvSpPr>
        <p:spPr>
          <a:xfrm>
            <a:off x="0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chi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Sổ quỹ tiền mặt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9D445-84A5-4715-89F0-529ED66F2E36}"/>
              </a:ext>
            </a:extLst>
          </p:cNvPr>
          <p:cNvSpPr txBox="1"/>
          <p:nvPr/>
        </p:nvSpPr>
        <p:spPr>
          <a:xfrm>
            <a:off x="0" y="1510805"/>
            <a:ext cx="3414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" panose="02020603050405020304" pitchFamily="18" charset="0"/>
                <a:cs typeface="Times" panose="02020603050405020304" pitchFamily="18" charset="0"/>
              </a:rPr>
              <a:t>Sổ chi tiết: Sổ quỹ tiền mặt</a:t>
            </a:r>
            <a:endParaRPr lang="en-US" sz="2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3466"/>
            <a:ext cx="9143999" cy="31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6">
            <a:extLst>
              <a:ext uri="{FF2B5EF4-FFF2-40B4-BE49-F238E27FC236}">
                <a16:creationId xmlns:a16="http://schemas.microsoft.com/office/drawing/2014/main" id="{4CE4716A-2915-46A6-BB30-0A39B2B15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1. Tổng quan phân hệ kế toán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D26BEE6-101C-43FE-A60D-EEE1A28B5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66" y="933993"/>
            <a:ext cx="7826067" cy="4990014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b="1" err="1">
                <a:solidFill>
                  <a:schemeClr val="tx1"/>
                </a:solidFill>
              </a:rPr>
              <a:t>Mục</a:t>
            </a:r>
            <a:r>
              <a:rPr lang="en-US" altLang="en-US" b="1">
                <a:solidFill>
                  <a:schemeClr val="tx1"/>
                </a:solidFill>
              </a:rPr>
              <a:t> </a:t>
            </a:r>
            <a:r>
              <a:rPr lang="en-US" altLang="en-US" b="1" err="1">
                <a:solidFill>
                  <a:schemeClr val="tx1"/>
                </a:solidFill>
              </a:rPr>
              <a:t>đích</a:t>
            </a:r>
            <a:r>
              <a:rPr lang="en-US" altLang="en-US" b="1">
                <a:solidFill>
                  <a:schemeClr val="tx1"/>
                </a:solidFill>
              </a:rPr>
              <a:t> </a:t>
            </a:r>
            <a:endParaRPr lang="en-US" altLang="en-US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nhận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tổng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toàn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bộ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nghiệp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vụ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kinh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tế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phát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sinh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doanh</a:t>
            </a:r>
            <a:r>
              <a:rPr lang="en-US" altLang="en-US" b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b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nghiệp</a:t>
            </a:r>
            <a:endParaRPr lang="en-US" altLang="en-US" b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796925" lvl="1" indent="-339725">
              <a:buFont typeface="Wingdings" panose="05000000000000000000" pitchFamily="2" charset="2"/>
              <a:buChar char="v"/>
              <a:defRPr/>
            </a:pP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Kế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thừa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dữ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liệu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nghiệp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vụ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hạch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toán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phân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hệ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hàng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hóa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vận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tải</a:t>
            </a:r>
            <a:r>
              <a:rPr lang="en-US" altLang="en-US" sz="240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Doanh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thu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vốn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nợ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thu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trả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thuế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…</a:t>
            </a:r>
          </a:p>
          <a:p>
            <a:pPr marL="796925" lvl="1" indent="-339725">
              <a:buFont typeface="Wingdings" panose="05000000000000000000" pitchFamily="2" charset="2"/>
              <a:buChar char="v"/>
              <a:defRPr/>
            </a:pP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nhận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trực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tiếp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nghiệp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vụ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kế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toán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nợ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thu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phải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trả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liên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đến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mua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bán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hàng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hóa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mặt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tiền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gửi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ngân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hàng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sản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cố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định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cụ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dụng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cụ</a:t>
            </a:r>
            <a:r>
              <a:rPr lang="en-US" altLang="en-US" sz="240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altLang="en-US" sz="240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240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altLang="en-US" sz="240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việc</a:t>
            </a:r>
            <a:r>
              <a:rPr lang="en-US" altLang="en-US" sz="240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xử</a:t>
            </a:r>
            <a:r>
              <a:rPr lang="en-US" altLang="en-US" sz="240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lý</a:t>
            </a:r>
            <a:r>
              <a:rPr lang="en-US" altLang="en-US" sz="240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cuối</a:t>
            </a:r>
            <a:r>
              <a:rPr lang="en-US" altLang="en-US" sz="240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400" err="1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kỳ</a:t>
            </a:r>
            <a:r>
              <a:rPr lang="en-US" altLang="en-US" sz="240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3998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5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thu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3F21E-6F87-4B91-8B0B-8A5A58C2D77A}"/>
              </a:ext>
            </a:extLst>
          </p:cNvPr>
          <p:cNvSpPr txBox="1"/>
          <p:nvPr/>
        </p:nvSpPr>
        <p:spPr>
          <a:xfrm>
            <a:off x="0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chi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Sổ quỹ tiền mặt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9D445-84A5-4715-89F0-529ED66F2E36}"/>
              </a:ext>
            </a:extLst>
          </p:cNvPr>
          <p:cNvSpPr txBox="1"/>
          <p:nvPr/>
        </p:nvSpPr>
        <p:spPr>
          <a:xfrm>
            <a:off x="0" y="1510805"/>
            <a:ext cx="34140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" panose="02020603050405020304" pitchFamily="18" charset="0"/>
                <a:cs typeface="Times" panose="02020603050405020304" pitchFamily="18" charset="0"/>
              </a:rPr>
              <a:t>Sổ chi tiết: Sổ quỹ tiền gửi</a:t>
            </a:r>
            <a:endParaRPr lang="en-US" sz="2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27707"/>
            <a:ext cx="9144000" cy="40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79" y="1"/>
            <a:ext cx="6624319" cy="863124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6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chi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949569" y="1204709"/>
            <a:ext cx="7244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VNĐ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4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6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chi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16182" y="983672"/>
            <a:ext cx="100687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084541"/>
              </p:ext>
            </p:extLst>
          </p:nvPr>
        </p:nvGraphicFramePr>
        <p:xfrm>
          <a:off x="1316182" y="983673"/>
          <a:ext cx="6345381" cy="5307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Visio" r:id="rId3" imgW="6495922" imgH="5429224" progId="Visio.Drawing.15">
                  <p:embed/>
                </p:oleObj>
              </mc:Choice>
              <mc:Fallback>
                <p:oleObj name="Visio" r:id="rId3" imgW="6495922" imgH="542922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182" y="983673"/>
                        <a:ext cx="6345381" cy="5307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2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6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chi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14166" y="295523"/>
            <a:ext cx="66929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739017"/>
              </p:ext>
            </p:extLst>
          </p:nvPr>
        </p:nvGraphicFramePr>
        <p:xfrm>
          <a:off x="2113520" y="863125"/>
          <a:ext cx="4693678" cy="56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Visio" r:id="rId3" imgW="6077046" imgH="7334119" progId="Visio.Drawing.15">
                  <p:embed/>
                </p:oleObj>
              </mc:Choice>
              <mc:Fallback>
                <p:oleObj name="Visio" r:id="rId3" imgW="6077046" imgH="733411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520" y="863125"/>
                        <a:ext cx="4693678" cy="5655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66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6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chi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65C7-BDC6-4A30-9C83-576BD5E63976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chi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0" y="1324790"/>
            <a:ext cx="8862400" cy="2678529"/>
          </a:xfrm>
          <a:prstGeom prst="rect">
            <a:avLst/>
          </a:prstGeom>
        </p:spPr>
      </p:pic>
      <p:pic>
        <p:nvPicPr>
          <p:cNvPr id="15362" name="Picture 2" descr="C:\Users\duongnm.piacom\AppData\Local\Temp\SNAGHTML3f4a0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30" y="4238048"/>
            <a:ext cx="72961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6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chi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65C7-BDC6-4A30-9C83-576BD5E63976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71" y="1536704"/>
            <a:ext cx="7907001" cy="2436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" y="4188374"/>
            <a:ext cx="8851190" cy="18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6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chi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65C7-BDC6-4A30-9C83-576BD5E63976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389" y="1434567"/>
            <a:ext cx="5337221" cy="41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6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chi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65C7-BDC6-4A30-9C83-576BD5E63976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chi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128" y="1451278"/>
            <a:ext cx="2431743" cy="1220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19" y="2798060"/>
            <a:ext cx="6509562" cy="33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6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chi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65C7-BDC6-4A30-9C83-576BD5E63976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tiền/ Chi từ tài khoản ngân hàng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" y="2474395"/>
            <a:ext cx="9047018" cy="2399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89D445-84A5-4715-89F0-529ED66F2E36}"/>
              </a:ext>
            </a:extLst>
          </p:cNvPr>
          <p:cNvSpPr txBox="1"/>
          <p:nvPr/>
        </p:nvSpPr>
        <p:spPr>
          <a:xfrm>
            <a:off x="0" y="1972470"/>
            <a:ext cx="4211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" panose="02020603050405020304" pitchFamily="18" charset="0"/>
                <a:cs typeface="Times" panose="02020603050405020304" pitchFamily="18" charset="0"/>
              </a:rPr>
              <a:t>Ghi nhận nội dung chi tiền gửi :</a:t>
            </a:r>
            <a:endParaRPr lang="en-US" sz="2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6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chi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65C7-BDC6-4A30-9C83-576BD5E63976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tiền/ Chi từ tài khoản ngân hàng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9D445-84A5-4715-89F0-529ED66F2E36}"/>
              </a:ext>
            </a:extLst>
          </p:cNvPr>
          <p:cNvSpPr txBox="1"/>
          <p:nvPr/>
        </p:nvSpPr>
        <p:spPr>
          <a:xfrm>
            <a:off x="-1" y="1972470"/>
            <a:ext cx="45997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" panose="02020603050405020304" pitchFamily="18" charset="0"/>
                <a:cs typeface="Times" panose="02020603050405020304" pitchFamily="18" charset="0"/>
              </a:rPr>
              <a:t>Thông tin đối tượng nhận tiền qua TK:</a:t>
            </a:r>
            <a:endParaRPr lang="en-US" sz="2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70" y="2403357"/>
            <a:ext cx="6171055" cy="29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6">
            <a:extLst>
              <a:ext uri="{FF2B5EF4-FFF2-40B4-BE49-F238E27FC236}">
                <a16:creationId xmlns:a16="http://schemas.microsoft.com/office/drawing/2014/main" id="{4CE4716A-2915-46A6-BB30-0A39B2B15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1. Tổng quan phân hệ kế toán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677A51-816F-4188-B7F9-E62A338F2351}"/>
              </a:ext>
            </a:extLst>
          </p:cNvPr>
          <p:cNvSpPr/>
          <p:nvPr/>
        </p:nvSpPr>
        <p:spPr bwMode="auto">
          <a:xfrm>
            <a:off x="1245716" y="1502301"/>
            <a:ext cx="3135740" cy="133477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B8B6A3-AE63-49A4-9C29-720EBF47ADBA}"/>
              </a:ext>
            </a:extLst>
          </p:cNvPr>
          <p:cNvSpPr/>
          <p:nvPr/>
        </p:nvSpPr>
        <p:spPr bwMode="auto">
          <a:xfrm>
            <a:off x="1219901" y="1484191"/>
            <a:ext cx="3163959" cy="43466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6CB77-4E0A-4F10-A0DF-314537359056}"/>
              </a:ext>
            </a:extLst>
          </p:cNvPr>
          <p:cNvSpPr/>
          <p:nvPr/>
        </p:nvSpPr>
        <p:spPr>
          <a:xfrm>
            <a:off x="1277541" y="1865070"/>
            <a:ext cx="303521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Account receivable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Kế toán công nợ phải thu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D8BAFC-9528-4758-ADE0-60C3B4805633}"/>
              </a:ext>
            </a:extLst>
          </p:cNvPr>
          <p:cNvSpPr/>
          <p:nvPr/>
        </p:nvSpPr>
        <p:spPr bwMode="auto">
          <a:xfrm>
            <a:off x="4689962" y="1485887"/>
            <a:ext cx="3135740" cy="1351189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A1FB08-A00D-40D6-894C-904F886DEF37}"/>
              </a:ext>
            </a:extLst>
          </p:cNvPr>
          <p:cNvSpPr/>
          <p:nvPr/>
        </p:nvSpPr>
        <p:spPr bwMode="auto">
          <a:xfrm>
            <a:off x="4677617" y="1467778"/>
            <a:ext cx="3163959" cy="43466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AP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45B8C8-3A0D-4249-B745-A847189245E8}"/>
              </a:ext>
            </a:extLst>
          </p:cNvPr>
          <p:cNvSpPr/>
          <p:nvPr/>
        </p:nvSpPr>
        <p:spPr>
          <a:xfrm>
            <a:off x="4721787" y="1848657"/>
            <a:ext cx="303521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Account payable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Kế toán công nợ phải trả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177616-F5BA-431B-A525-51341FEFF8DD}"/>
              </a:ext>
            </a:extLst>
          </p:cNvPr>
          <p:cNvSpPr/>
          <p:nvPr/>
        </p:nvSpPr>
        <p:spPr bwMode="auto">
          <a:xfrm>
            <a:off x="1255096" y="3129465"/>
            <a:ext cx="3135740" cy="14637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021EC-C6DF-4F2A-BECF-01BA248E08D7}"/>
              </a:ext>
            </a:extLst>
          </p:cNvPr>
          <p:cNvSpPr/>
          <p:nvPr/>
        </p:nvSpPr>
        <p:spPr bwMode="auto">
          <a:xfrm>
            <a:off x="1221044" y="3111355"/>
            <a:ext cx="3188008" cy="406474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1F91F9-6DDB-43BE-9961-EB7D34275B5C}"/>
              </a:ext>
            </a:extLst>
          </p:cNvPr>
          <p:cNvSpPr/>
          <p:nvPr/>
        </p:nvSpPr>
        <p:spPr>
          <a:xfrm>
            <a:off x="1266096" y="3577503"/>
            <a:ext cx="307686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Cash accounting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Kế toán tiền mặt, tiền gửi ngân hàng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C7F403-2B02-48BE-995C-BC613146161C}"/>
              </a:ext>
            </a:extLst>
          </p:cNvPr>
          <p:cNvSpPr/>
          <p:nvPr/>
        </p:nvSpPr>
        <p:spPr bwMode="auto">
          <a:xfrm>
            <a:off x="4743886" y="3167627"/>
            <a:ext cx="3135740" cy="142553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C44B82-FEE0-4A74-957A-C7CE97877FC8}"/>
              </a:ext>
            </a:extLst>
          </p:cNvPr>
          <p:cNvSpPr/>
          <p:nvPr/>
        </p:nvSpPr>
        <p:spPr bwMode="auto">
          <a:xfrm>
            <a:off x="4731541" y="3111355"/>
            <a:ext cx="3163959" cy="418156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AA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2D62D-9A21-4DBF-90F2-3B23CB420FC4}"/>
              </a:ext>
            </a:extLst>
          </p:cNvPr>
          <p:cNvSpPr/>
          <p:nvPr/>
        </p:nvSpPr>
        <p:spPr>
          <a:xfrm>
            <a:off x="4775711" y="3604778"/>
            <a:ext cx="303521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Asset accounting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Kế toán tài sản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B51B01-DB41-4CE5-930B-563554AF06CF}"/>
              </a:ext>
            </a:extLst>
          </p:cNvPr>
          <p:cNvSpPr/>
          <p:nvPr/>
        </p:nvSpPr>
        <p:spPr bwMode="auto">
          <a:xfrm>
            <a:off x="1257438" y="4819936"/>
            <a:ext cx="3135740" cy="133477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17A54B-EE41-495C-AD13-1FCF9699D0F4}"/>
              </a:ext>
            </a:extLst>
          </p:cNvPr>
          <p:cNvSpPr/>
          <p:nvPr/>
        </p:nvSpPr>
        <p:spPr bwMode="auto">
          <a:xfrm>
            <a:off x="1245093" y="4801826"/>
            <a:ext cx="3163959" cy="43466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GL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D130DA-287E-4165-B382-EB612F9786DE}"/>
              </a:ext>
            </a:extLst>
          </p:cNvPr>
          <p:cNvSpPr/>
          <p:nvPr/>
        </p:nvSpPr>
        <p:spPr>
          <a:xfrm>
            <a:off x="1289263" y="5182705"/>
            <a:ext cx="303521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accounting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Kế toán tổng hợp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D7A436-C248-4E44-A5E9-AA2ADC88C107}"/>
              </a:ext>
            </a:extLst>
          </p:cNvPr>
          <p:cNvSpPr/>
          <p:nvPr/>
        </p:nvSpPr>
        <p:spPr bwMode="auto">
          <a:xfrm>
            <a:off x="4746239" y="4805870"/>
            <a:ext cx="3135740" cy="133477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87A80C-69DC-4CD6-A5E8-86EE38C81180}"/>
              </a:ext>
            </a:extLst>
          </p:cNvPr>
          <p:cNvSpPr/>
          <p:nvPr/>
        </p:nvSpPr>
        <p:spPr bwMode="auto">
          <a:xfrm>
            <a:off x="4733894" y="4787760"/>
            <a:ext cx="3163959" cy="43466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Transaction type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BA854D-2E7E-44DC-B68D-116CD97A37C7}"/>
              </a:ext>
            </a:extLst>
          </p:cNvPr>
          <p:cNvSpPr/>
          <p:nvPr/>
        </p:nvSpPr>
        <p:spPr>
          <a:xfrm>
            <a:off x="5102976" y="5319318"/>
            <a:ext cx="241756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endParaRPr lang="en-US" sz="20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A4F23-82DC-44C2-ADC9-C3A962293C83}"/>
              </a:ext>
            </a:extLst>
          </p:cNvPr>
          <p:cNvSpPr txBox="1"/>
          <p:nvPr/>
        </p:nvSpPr>
        <p:spPr>
          <a:xfrm>
            <a:off x="1948375" y="912931"/>
            <a:ext cx="524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khái niệm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</a:p>
        </p:txBody>
      </p:sp>
    </p:spTree>
    <p:extLst>
      <p:ext uri="{BB962C8B-B14F-4D97-AF65-F5344CB8AC3E}">
        <p14:creationId xmlns:p14="http://schemas.microsoft.com/office/powerpoint/2010/main" val="23956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6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chi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65C7-BDC6-4A30-9C83-576BD5E63976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tiền/ Chi từ tài khoản ngân hàng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1" y="1357773"/>
            <a:ext cx="3045165" cy="1537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085" y="3142563"/>
            <a:ext cx="5479830" cy="3259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89D445-84A5-4715-89F0-529ED66F2E36}"/>
              </a:ext>
            </a:extLst>
          </p:cNvPr>
          <p:cNvSpPr txBox="1"/>
          <p:nvPr/>
        </p:nvSpPr>
        <p:spPr>
          <a:xfrm>
            <a:off x="4572000" y="1357773"/>
            <a:ext cx="3414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Nhấn Save để l</a:t>
            </a:r>
            <a:r>
              <a:rPr lang="vi-VN" sz="2200"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u chứng </a:t>
            </a:r>
            <a:r>
              <a:rPr lang="en-US" sz="2200" smtClean="0">
                <a:latin typeface="Times" panose="02020603050405020304" pitchFamily="18" charset="0"/>
                <a:cs typeface="Times" panose="02020603050405020304" pitchFamily="18" charset="0"/>
              </a:rPr>
              <a:t>từ, tại lúc này chưa hạch toán, GL View trống.</a:t>
            </a:r>
            <a:endParaRPr lang="en-US" sz="220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200" smtClean="0">
                <a:latin typeface="Times" panose="02020603050405020304" pitchFamily="18" charset="0"/>
                <a:cs typeface="Times" panose="02020603050405020304" pitchFamily="18" charset="0"/>
                <a:sym typeface="Wingdings" panose="05000000000000000000" pitchFamily="2" charset="2"/>
              </a:rPr>
              <a:t> Nhấn Print để in UNC</a:t>
            </a:r>
            <a:endParaRPr lang="en-US" sz="22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6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chi </a:t>
            </a:r>
            <a:r>
              <a:rPr lang="en-US" altLang="en-US" err="1">
                <a:solidFill>
                  <a:schemeClr val="tx1"/>
                </a:solidFill>
              </a:rPr>
              <a:t>tiền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mặt</a:t>
            </a:r>
            <a:r>
              <a:rPr lang="en-US" altLang="en-US">
                <a:solidFill>
                  <a:schemeClr val="tx1"/>
                </a:solidFill>
              </a:rPr>
              <a:t>, TGNH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65C7-BDC6-4A30-9C83-576BD5E63976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Accounting/Thu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tiền/ Chi từ tài khoản ngân hàng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9D445-84A5-4715-89F0-529ED66F2E36}"/>
              </a:ext>
            </a:extLst>
          </p:cNvPr>
          <p:cNvSpPr txBox="1"/>
          <p:nvPr/>
        </p:nvSpPr>
        <p:spPr>
          <a:xfrm>
            <a:off x="623455" y="1525790"/>
            <a:ext cx="733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" panose="02020603050405020304" pitchFamily="18" charset="0"/>
                <a:cs typeface="Times" panose="02020603050405020304" pitchFamily="18" charset="0"/>
              </a:rPr>
              <a:t>Sau khi hoàn thành thủ tục bên ngoài (ký duyệt), thực hiện xác nhận thực chi trên phần mềm.</a:t>
            </a:r>
            <a:endParaRPr lang="en-US" sz="2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4" y="2187914"/>
            <a:ext cx="6816436" cy="2578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00" y="4918365"/>
            <a:ext cx="6061410" cy="14110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5854" y="5180920"/>
            <a:ext cx="2109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" panose="02020603050405020304" pitchFamily="18" charset="0"/>
                <a:cs typeface="Times" panose="02020603050405020304" pitchFamily="18" charset="0"/>
              </a:rPr>
              <a:t>Hạch toán sau khi xác nhận:</a:t>
            </a:r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462683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7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tạo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mã</a:t>
            </a:r>
            <a:r>
              <a:rPr lang="en-US" altLang="en-US" smtClean="0">
                <a:solidFill>
                  <a:schemeClr val="tx1"/>
                </a:solidFill>
              </a:rPr>
              <a:t> TSCĐ, CCDC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1445342" y="1204481"/>
            <a:ext cx="62533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  <a:p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Tạo mới, sửa thông tin, xóa mã: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Tài sản cố định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Công cụ cụng cụ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Xây dựng cơ bản dở dang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Phạm vi</a:t>
            </a:r>
          </a:p>
          <a:p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cho văn phòng 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công 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ty và chi nhánh</a:t>
            </a:r>
          </a:p>
        </p:txBody>
      </p:sp>
    </p:spTree>
    <p:extLst>
      <p:ext uri="{BB962C8B-B14F-4D97-AF65-F5344CB8AC3E}">
        <p14:creationId xmlns:p14="http://schemas.microsoft.com/office/powerpoint/2010/main" val="4292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 txBox="1">
            <a:spLocks noChangeArrowheads="1"/>
          </p:cNvSpPr>
          <p:nvPr/>
        </p:nvSpPr>
        <p:spPr>
          <a:xfrm>
            <a:off x="2770" y="14740"/>
            <a:ext cx="7462683" cy="86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en-US" smtClean="0">
                <a:solidFill>
                  <a:schemeClr val="tx1"/>
                </a:solidFill>
              </a:rPr>
              <a:t>7. Quy </a:t>
            </a:r>
            <a:r>
              <a:rPr lang="en-US" altLang="en-US" err="1" smtClean="0">
                <a:solidFill>
                  <a:schemeClr val="tx1"/>
                </a:solidFill>
              </a:rPr>
              <a:t>trình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tạo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mã</a:t>
            </a:r>
            <a:r>
              <a:rPr lang="en-US" altLang="en-US" smtClean="0">
                <a:solidFill>
                  <a:schemeClr val="tx1"/>
                </a:solidFill>
              </a:rPr>
              <a:t> TSCĐ, CCDC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54726" y="914396"/>
            <a:ext cx="92992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83303"/>
              </p:ext>
            </p:extLst>
          </p:nvPr>
        </p:nvGraphicFramePr>
        <p:xfrm>
          <a:off x="1440872" y="914397"/>
          <a:ext cx="5871964" cy="5347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Visio" r:id="rId3" imgW="6667585" imgH="6077081" progId="Visio.Drawing.15">
                  <p:embed/>
                </p:oleObj>
              </mc:Choice>
              <mc:Fallback>
                <p:oleObj name="Visio" r:id="rId3" imgW="6667585" imgH="607708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2" y="914397"/>
                        <a:ext cx="5871964" cy="5347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4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TSCĐ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Add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462683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7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tạo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mã</a:t>
            </a:r>
            <a:r>
              <a:rPr lang="en-US" altLang="en-US" smtClean="0">
                <a:solidFill>
                  <a:schemeClr val="tx1"/>
                </a:solidFill>
              </a:rPr>
              <a:t> TSCĐ, CCDC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1" y="2187914"/>
            <a:ext cx="9090759" cy="25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462683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7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tạo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mã</a:t>
            </a:r>
            <a:r>
              <a:rPr lang="en-US" altLang="en-US" smtClean="0">
                <a:solidFill>
                  <a:schemeClr val="tx1"/>
                </a:solidFill>
              </a:rPr>
              <a:t> TSCĐ, CCDC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Accounting/TSCĐ/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Add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47" y="1573406"/>
            <a:ext cx="8254506" cy="4615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5079753" y="5014231"/>
            <a:ext cx="3391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thái:</a:t>
            </a:r>
          </a:p>
          <a:p>
            <a:r>
              <a:rPr lang="en-US" sz="1600" i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trống: </a:t>
            </a:r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sử dụng</a:t>
            </a:r>
            <a:endParaRPr lang="en-US" sz="1600" i="1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Archived</a:t>
            </a:r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lưu trữ không sử dụng</a:t>
            </a:r>
          </a:p>
          <a:p>
            <a:r>
              <a:rPr lang="en-US" sz="1600" i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Depreciation stopped</a:t>
            </a:r>
            <a:r>
              <a:rPr lang="en-US" sz="16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dừng khấu hao</a:t>
            </a:r>
            <a:endParaRPr lang="en-US" sz="160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492181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8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tăng</a:t>
            </a:r>
            <a:r>
              <a:rPr lang="en-US" altLang="en-US">
                <a:solidFill>
                  <a:schemeClr val="tx1"/>
                </a:solidFill>
              </a:rPr>
              <a:t>, </a:t>
            </a:r>
            <a:r>
              <a:rPr lang="en-US" altLang="en-US" err="1">
                <a:solidFill>
                  <a:schemeClr val="tx1"/>
                </a:solidFill>
              </a:rPr>
              <a:t>giảm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nguyên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giá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1066800" y="1158422"/>
            <a:ext cx="7244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5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 công 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ty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VNĐ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492181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8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tăng</a:t>
            </a:r>
            <a:r>
              <a:rPr lang="en-US" altLang="en-US">
                <a:solidFill>
                  <a:schemeClr val="tx1"/>
                </a:solidFill>
              </a:rPr>
              <a:t>, </a:t>
            </a:r>
            <a:r>
              <a:rPr lang="en-US" altLang="en-US" err="1">
                <a:solidFill>
                  <a:schemeClr val="tx1"/>
                </a:solidFill>
              </a:rPr>
              <a:t>giảm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nguyên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giá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2E7AAE5A-38A2-40F1-9EAE-BFE028D993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537325"/>
            <a:ext cx="21336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vi-VN" sz="1200"/>
              <a:t>(</a:t>
            </a:r>
            <a:fld id="{9CF1EFA3-D54A-4C1D-BCFF-EEFFA3D0AB34}" type="slidenum">
              <a:rPr lang="en-US" altLang="vi-VN" sz="1200" smtClean="0"/>
              <a:pPr/>
              <a:t>57</a:t>
            </a:fld>
            <a:r>
              <a:rPr lang="en-US" altLang="vi-VN" sz="1200"/>
              <a:t>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2166759" y="337517"/>
            <a:ext cx="83050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971635"/>
              </p:ext>
            </p:extLst>
          </p:nvPr>
        </p:nvGraphicFramePr>
        <p:xfrm>
          <a:off x="1826978" y="863125"/>
          <a:ext cx="5263422" cy="554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Visio" r:id="rId3" imgW="6191209" imgH="6534071" progId="Visio.Drawing.15">
                  <p:embed/>
                </p:oleObj>
              </mc:Choice>
              <mc:Fallback>
                <p:oleObj name="Visio" r:id="rId3" imgW="6191209" imgH="653407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978" y="863125"/>
                        <a:ext cx="5263422" cy="55418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6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492181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8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tăng</a:t>
            </a:r>
            <a:r>
              <a:rPr lang="en-US" altLang="en-US">
                <a:solidFill>
                  <a:schemeClr val="tx1"/>
                </a:solidFill>
              </a:rPr>
              <a:t>, </a:t>
            </a:r>
            <a:r>
              <a:rPr lang="en-US" altLang="en-US" err="1">
                <a:solidFill>
                  <a:schemeClr val="tx1"/>
                </a:solidFill>
              </a:rPr>
              <a:t>giảm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nguyên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giá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62BAEF-D812-430C-B341-C895169E2EA2}"/>
              </a:ext>
            </a:extLst>
          </p:cNvPr>
          <p:cNvSpPr/>
          <p:nvPr/>
        </p:nvSpPr>
        <p:spPr>
          <a:xfrm>
            <a:off x="0" y="85509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TSCĐ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TSCĐ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7" y="2071857"/>
            <a:ext cx="9117753" cy="279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492181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8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tăng</a:t>
            </a:r>
            <a:r>
              <a:rPr lang="en-US" altLang="en-US">
                <a:solidFill>
                  <a:schemeClr val="tx1"/>
                </a:solidFill>
              </a:rPr>
              <a:t>, </a:t>
            </a:r>
            <a:r>
              <a:rPr lang="en-US" altLang="en-US" err="1">
                <a:solidFill>
                  <a:schemeClr val="tx1"/>
                </a:solidFill>
              </a:rPr>
              <a:t>giảm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nguyên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giá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86" y="1570147"/>
            <a:ext cx="8171428" cy="2106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366" y="4130776"/>
            <a:ext cx="6866667" cy="2028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62BAEF-D812-430C-B341-C895169E2EA2}"/>
              </a:ext>
            </a:extLst>
          </p:cNvPr>
          <p:cNvSpPr/>
          <p:nvPr/>
        </p:nvSpPr>
        <p:spPr>
          <a:xfrm>
            <a:off x="0" y="85509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TSCĐ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TSCĐ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6">
            <a:extLst>
              <a:ext uri="{FF2B5EF4-FFF2-40B4-BE49-F238E27FC236}">
                <a16:creationId xmlns:a16="http://schemas.microsoft.com/office/drawing/2014/main" id="{4CE4716A-2915-46A6-BB30-0A39B2B15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1. Tổng quan phân hệ kế toán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677A51-816F-4188-B7F9-E62A338F2351}"/>
              </a:ext>
            </a:extLst>
          </p:cNvPr>
          <p:cNvSpPr/>
          <p:nvPr/>
        </p:nvSpPr>
        <p:spPr bwMode="auto">
          <a:xfrm>
            <a:off x="1316057" y="1450273"/>
            <a:ext cx="3135740" cy="133477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B8B6A3-AE63-49A4-9C29-720EBF47ADBA}"/>
              </a:ext>
            </a:extLst>
          </p:cNvPr>
          <p:cNvSpPr/>
          <p:nvPr/>
        </p:nvSpPr>
        <p:spPr bwMode="auto">
          <a:xfrm>
            <a:off x="1303712" y="1432163"/>
            <a:ext cx="3163959" cy="43466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Debit account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6CB77-4E0A-4F10-A0DF-314537359056}"/>
              </a:ext>
            </a:extLst>
          </p:cNvPr>
          <p:cNvSpPr/>
          <p:nvPr/>
        </p:nvSpPr>
        <p:spPr>
          <a:xfrm>
            <a:off x="1347882" y="1966930"/>
            <a:ext cx="303521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ghi Nợ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D8BAFC-9528-4758-ADE0-60C3B4805633}"/>
              </a:ext>
            </a:extLst>
          </p:cNvPr>
          <p:cNvSpPr/>
          <p:nvPr/>
        </p:nvSpPr>
        <p:spPr bwMode="auto">
          <a:xfrm>
            <a:off x="4760303" y="1433859"/>
            <a:ext cx="3135740" cy="1351189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A1FB08-A00D-40D6-894C-904F886DEF37}"/>
              </a:ext>
            </a:extLst>
          </p:cNvPr>
          <p:cNvSpPr/>
          <p:nvPr/>
        </p:nvSpPr>
        <p:spPr bwMode="auto">
          <a:xfrm>
            <a:off x="4747958" y="1415750"/>
            <a:ext cx="3163959" cy="43466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Credit account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45B8C8-3A0D-4249-B745-A847189245E8}"/>
              </a:ext>
            </a:extLst>
          </p:cNvPr>
          <p:cNvSpPr/>
          <p:nvPr/>
        </p:nvSpPr>
        <p:spPr>
          <a:xfrm>
            <a:off x="4792128" y="1950517"/>
            <a:ext cx="303521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ghi có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177616-F5BA-431B-A525-51341FEFF8DD}"/>
              </a:ext>
            </a:extLst>
          </p:cNvPr>
          <p:cNvSpPr/>
          <p:nvPr/>
        </p:nvSpPr>
        <p:spPr bwMode="auto">
          <a:xfrm>
            <a:off x="1325437" y="3077437"/>
            <a:ext cx="3135740" cy="146370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021EC-C6DF-4F2A-BECF-01BA248E08D7}"/>
              </a:ext>
            </a:extLst>
          </p:cNvPr>
          <p:cNvSpPr/>
          <p:nvPr/>
        </p:nvSpPr>
        <p:spPr bwMode="auto">
          <a:xfrm>
            <a:off x="1291385" y="3073660"/>
            <a:ext cx="3188008" cy="378286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Contra account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1F91F9-6DDB-43BE-9961-EB7D34275B5C}"/>
              </a:ext>
            </a:extLst>
          </p:cNvPr>
          <p:cNvSpPr/>
          <p:nvPr/>
        </p:nvSpPr>
        <p:spPr>
          <a:xfrm>
            <a:off x="1338779" y="3681783"/>
            <a:ext cx="307686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đối ứng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C7F403-2B02-48BE-995C-BC613146161C}"/>
              </a:ext>
            </a:extLst>
          </p:cNvPr>
          <p:cNvSpPr/>
          <p:nvPr/>
        </p:nvSpPr>
        <p:spPr bwMode="auto">
          <a:xfrm>
            <a:off x="4814227" y="3101531"/>
            <a:ext cx="3135740" cy="1388190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C44B82-FEE0-4A74-957A-C7CE97877FC8}"/>
              </a:ext>
            </a:extLst>
          </p:cNvPr>
          <p:cNvSpPr/>
          <p:nvPr/>
        </p:nvSpPr>
        <p:spPr bwMode="auto">
          <a:xfrm>
            <a:off x="4801882" y="3045259"/>
            <a:ext cx="3163959" cy="43466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Master 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2D62D-9A21-4DBF-90F2-3B23CB420FC4}"/>
              </a:ext>
            </a:extLst>
          </p:cNvPr>
          <p:cNvSpPr/>
          <p:nvPr/>
        </p:nvSpPr>
        <p:spPr>
          <a:xfrm>
            <a:off x="4846052" y="3692570"/>
            <a:ext cx="303521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Danh mục từ điển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B51B01-DB41-4CE5-930B-563554AF06CF}"/>
              </a:ext>
            </a:extLst>
          </p:cNvPr>
          <p:cNvSpPr/>
          <p:nvPr/>
        </p:nvSpPr>
        <p:spPr bwMode="auto">
          <a:xfrm>
            <a:off x="1327779" y="4767908"/>
            <a:ext cx="3135740" cy="133477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17A54B-EE41-495C-AD13-1FCF9699D0F4}"/>
              </a:ext>
            </a:extLst>
          </p:cNvPr>
          <p:cNvSpPr/>
          <p:nvPr/>
        </p:nvSpPr>
        <p:spPr bwMode="auto">
          <a:xfrm>
            <a:off x="1315434" y="4749798"/>
            <a:ext cx="3163959" cy="43466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Prepaid expense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D130DA-287E-4165-B382-EB612F9786DE}"/>
              </a:ext>
            </a:extLst>
          </p:cNvPr>
          <p:cNvSpPr/>
          <p:nvPr/>
        </p:nvSpPr>
        <p:spPr>
          <a:xfrm>
            <a:off x="1359604" y="5284565"/>
            <a:ext cx="303521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Chi phí trả tr</a:t>
            </a:r>
            <a:r>
              <a:rPr lang="vi-VN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D7A436-C248-4E44-A5E9-AA2ADC88C107}"/>
              </a:ext>
            </a:extLst>
          </p:cNvPr>
          <p:cNvSpPr/>
          <p:nvPr/>
        </p:nvSpPr>
        <p:spPr bwMode="auto">
          <a:xfrm>
            <a:off x="4816580" y="4753842"/>
            <a:ext cx="3135740" cy="1334776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87A80C-69DC-4CD6-A5E8-86EE38C81180}"/>
              </a:ext>
            </a:extLst>
          </p:cNvPr>
          <p:cNvSpPr/>
          <p:nvPr/>
        </p:nvSpPr>
        <p:spPr bwMode="auto">
          <a:xfrm>
            <a:off x="4804235" y="4735732"/>
            <a:ext cx="3163959" cy="434662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Tcode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BA854D-2E7E-44DC-B68D-116CD97A37C7}"/>
              </a:ext>
            </a:extLst>
          </p:cNvPr>
          <p:cNvSpPr/>
          <p:nvPr/>
        </p:nvSpPr>
        <p:spPr>
          <a:xfrm>
            <a:off x="4848405" y="5116611"/>
            <a:ext cx="303521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 code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Mã giao dịch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6F5AE5-3122-45F4-833C-7A19B6C1193F}"/>
              </a:ext>
            </a:extLst>
          </p:cNvPr>
          <p:cNvSpPr txBox="1"/>
          <p:nvPr/>
        </p:nvSpPr>
        <p:spPr>
          <a:xfrm>
            <a:off x="1948375" y="888503"/>
            <a:ext cx="524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khái niệm 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bản</a:t>
            </a:r>
          </a:p>
        </p:txBody>
      </p:sp>
    </p:spTree>
    <p:extLst>
      <p:ext uri="{BB962C8B-B14F-4D97-AF65-F5344CB8AC3E}">
        <p14:creationId xmlns:p14="http://schemas.microsoft.com/office/powerpoint/2010/main" val="3775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492181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8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tăng</a:t>
            </a:r>
            <a:r>
              <a:rPr lang="en-US" altLang="en-US">
                <a:solidFill>
                  <a:schemeClr val="tx1"/>
                </a:solidFill>
              </a:rPr>
              <a:t>, </a:t>
            </a:r>
            <a:r>
              <a:rPr lang="en-US" altLang="en-US" err="1">
                <a:solidFill>
                  <a:schemeClr val="tx1"/>
                </a:solidFill>
              </a:rPr>
              <a:t>giảm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nguyên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giá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832E1-7FA2-4089-995F-653A7974F003}"/>
              </a:ext>
            </a:extLst>
          </p:cNvPr>
          <p:cNvSpPr txBox="1"/>
          <p:nvPr/>
        </p:nvSpPr>
        <p:spPr>
          <a:xfrm>
            <a:off x="4727819" y="1572361"/>
            <a:ext cx="341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Nhấn Save để l</a:t>
            </a:r>
            <a:r>
              <a:rPr lang="vi-VN" sz="2200"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u chứng từ</a:t>
            </a:r>
          </a:p>
          <a:p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Xem chứng từ hạch toán, </a:t>
            </a:r>
            <a:r>
              <a:rPr lang="en-US" sz="2200" smtClean="0">
                <a:latin typeface="Times" panose="02020603050405020304" pitchFamily="18" charset="0"/>
                <a:cs typeface="Times" panose="02020603050405020304" pitchFamily="18" charset="0"/>
              </a:rPr>
              <a:t>phần 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GL 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81" y="1503270"/>
            <a:ext cx="3095238" cy="15523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78356"/>
            <a:ext cx="9144001" cy="21223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62BAEF-D812-430C-B341-C895169E2EA2}"/>
              </a:ext>
            </a:extLst>
          </p:cNvPr>
          <p:cNvSpPr/>
          <p:nvPr/>
        </p:nvSpPr>
        <p:spPr>
          <a:xfrm>
            <a:off x="0" y="85509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TSCĐ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TSCĐ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492181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8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tăng</a:t>
            </a:r>
            <a:r>
              <a:rPr lang="en-US" altLang="en-US">
                <a:solidFill>
                  <a:schemeClr val="tx1"/>
                </a:solidFill>
              </a:rPr>
              <a:t>, </a:t>
            </a:r>
            <a:r>
              <a:rPr lang="en-US" altLang="en-US" err="1">
                <a:solidFill>
                  <a:schemeClr val="tx1"/>
                </a:solidFill>
              </a:rPr>
              <a:t>giảm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nguyên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giá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2BAEF-D812-430C-B341-C895169E2EA2}"/>
              </a:ext>
            </a:extLst>
          </p:cNvPr>
          <p:cNvSpPr/>
          <p:nvPr/>
        </p:nvSpPr>
        <p:spPr>
          <a:xfrm>
            <a:off x="0" y="85509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Accounting/Nhật ký chứng từ/ GL2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90" y="1629323"/>
            <a:ext cx="6647619" cy="2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7492181" cy="863124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8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tăng</a:t>
            </a:r>
            <a:r>
              <a:rPr lang="en-US" altLang="en-US">
                <a:solidFill>
                  <a:schemeClr val="tx1"/>
                </a:solidFill>
              </a:rPr>
              <a:t>, </a:t>
            </a:r>
            <a:r>
              <a:rPr lang="en-US" altLang="en-US" err="1">
                <a:solidFill>
                  <a:schemeClr val="tx1"/>
                </a:solidFill>
              </a:rPr>
              <a:t>giảm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nguyên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giá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62BAEF-D812-430C-B341-C895169E2EA2}"/>
              </a:ext>
            </a:extLst>
          </p:cNvPr>
          <p:cNvSpPr/>
          <p:nvPr/>
        </p:nvSpPr>
        <p:spPr>
          <a:xfrm>
            <a:off x="0" y="85509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Accounting/Nhật ký chứng từ/ GL2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9" y="1535209"/>
            <a:ext cx="3104762" cy="155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6" y="3936070"/>
            <a:ext cx="8873614" cy="1677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832E1-7FA2-4089-995F-653A7974F003}"/>
              </a:ext>
            </a:extLst>
          </p:cNvPr>
          <p:cNvSpPr txBox="1"/>
          <p:nvPr/>
        </p:nvSpPr>
        <p:spPr>
          <a:xfrm>
            <a:off x="4296019" y="1711605"/>
            <a:ext cx="341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Nhấn Save để l</a:t>
            </a:r>
            <a:r>
              <a:rPr lang="vi-VN" sz="2200"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u chứng từ</a:t>
            </a:r>
          </a:p>
          <a:p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Xem chứng từ hạch toán, </a:t>
            </a:r>
            <a:r>
              <a:rPr lang="en-US" sz="2200" smtClean="0">
                <a:latin typeface="Times" panose="02020603050405020304" pitchFamily="18" charset="0"/>
                <a:cs typeface="Times" panose="02020603050405020304" pitchFamily="18" charset="0"/>
              </a:rPr>
              <a:t>phần </a:t>
            </a:r>
            <a:r>
              <a:rPr lang="en-US" sz="2200">
                <a:latin typeface="Times" panose="02020603050405020304" pitchFamily="18" charset="0"/>
                <a:cs typeface="Times" panose="02020603050405020304" pitchFamily="18" charset="0"/>
              </a:rPr>
              <a:t>GL View</a:t>
            </a:r>
          </a:p>
        </p:txBody>
      </p:sp>
    </p:spTree>
    <p:extLst>
      <p:ext uri="{BB962C8B-B14F-4D97-AF65-F5344CB8AC3E}">
        <p14:creationId xmlns:p14="http://schemas.microsoft.com/office/powerpoint/2010/main" val="42517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7815580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9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thanh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lý</a:t>
            </a:r>
            <a:r>
              <a:rPr lang="en-US" altLang="en-US" smtClean="0">
                <a:solidFill>
                  <a:schemeClr val="tx1"/>
                </a:solidFill>
              </a:rPr>
              <a:t>, </a:t>
            </a:r>
            <a:r>
              <a:rPr lang="en-US" altLang="en-US" err="1" smtClean="0">
                <a:solidFill>
                  <a:schemeClr val="tx1"/>
                </a:solidFill>
              </a:rPr>
              <a:t>xóa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sổ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tài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sản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1571235" y="1120676"/>
            <a:ext cx="6001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  <a:p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Ghi nhận giao dịch giảm tài sản: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Thanh lý, nhượng bán tài sản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Xóa sổ tài sản hỏng, mất mát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Phạm vi</a:t>
            </a:r>
          </a:p>
          <a:p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cho văn phòng công ty và chi nhánh</a:t>
            </a:r>
          </a:p>
        </p:txBody>
      </p:sp>
    </p:spTree>
    <p:extLst>
      <p:ext uri="{BB962C8B-B14F-4D97-AF65-F5344CB8AC3E}">
        <p14:creationId xmlns:p14="http://schemas.microsoft.com/office/powerpoint/2010/main" val="23529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7815580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9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thanh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, </a:t>
            </a:r>
            <a:r>
              <a:rPr lang="en-US" altLang="en-US" err="1" smtClean="0">
                <a:solidFill>
                  <a:schemeClr val="tx1"/>
                </a:solidFill>
              </a:rPr>
              <a:t>xóa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 smtClean="0">
                <a:solidFill>
                  <a:schemeClr val="tx1"/>
                </a:solidFill>
              </a:rPr>
              <a:t>sổ</a:t>
            </a:r>
            <a:r>
              <a:rPr lang="en-US" altLang="en-US" smtClean="0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tài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sản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8692" y="863125"/>
            <a:ext cx="94971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940682"/>
              </p:ext>
            </p:extLst>
          </p:nvPr>
        </p:nvGraphicFramePr>
        <p:xfrm>
          <a:off x="1648692" y="863126"/>
          <a:ext cx="5985163" cy="540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Visio" r:id="rId3" imgW="5829415" imgH="5277034" progId="Visio.Drawing.15">
                  <p:embed/>
                </p:oleObj>
              </mc:Choice>
              <mc:Fallback>
                <p:oleObj name="Visio" r:id="rId3" imgW="5829415" imgH="527703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692" y="863126"/>
                        <a:ext cx="5985163" cy="5401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6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7815580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9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thanh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, </a:t>
            </a:r>
            <a:r>
              <a:rPr lang="en-US" altLang="en-US" err="1">
                <a:solidFill>
                  <a:schemeClr val="tx1"/>
                </a:solidFill>
              </a:rPr>
              <a:t>nh</a:t>
            </a:r>
            <a:r>
              <a:rPr lang="vi-VN" altLang="en-US">
                <a:solidFill>
                  <a:schemeClr val="tx1"/>
                </a:solidFill>
              </a:rPr>
              <a:t>ư</a:t>
            </a:r>
            <a:r>
              <a:rPr lang="en-US" altLang="en-US" err="1">
                <a:solidFill>
                  <a:schemeClr val="tx1"/>
                </a:solidFill>
              </a:rPr>
              <a:t>ợng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bán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tài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sản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0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Accounting/TSCĐ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Ghi giảm khác tài sản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6249"/>
            <a:ext cx="9143999" cy="217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7815580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9</a:t>
            </a:r>
            <a:r>
              <a:rPr lang="en-US" altLang="en-US" smtClean="0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thanh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, </a:t>
            </a:r>
            <a:r>
              <a:rPr lang="en-US" altLang="en-US" err="1">
                <a:solidFill>
                  <a:schemeClr val="tx1"/>
                </a:solidFill>
              </a:rPr>
              <a:t>nh</a:t>
            </a:r>
            <a:r>
              <a:rPr lang="vi-VN" altLang="en-US">
                <a:solidFill>
                  <a:schemeClr val="tx1"/>
                </a:solidFill>
              </a:rPr>
              <a:t>ư</a:t>
            </a:r>
            <a:r>
              <a:rPr lang="en-US" altLang="en-US" err="1">
                <a:solidFill>
                  <a:schemeClr val="tx1"/>
                </a:solidFill>
              </a:rPr>
              <a:t>ợng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bán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tài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sản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0" y="863125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Accounting/TSCĐ/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55" y="1726249"/>
            <a:ext cx="3304355" cy="14892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244859-A754-4828-830D-8D425922629F}"/>
              </a:ext>
            </a:extLst>
          </p:cNvPr>
          <p:cNvSpPr txBox="1"/>
          <p:nvPr/>
        </p:nvSpPr>
        <p:spPr>
          <a:xfrm>
            <a:off x="4767025" y="1885975"/>
            <a:ext cx="341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Nhấn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Save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l</a:t>
            </a:r>
            <a:r>
              <a:rPr lang="vi-VN" sz="2200" dirty="0"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u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chứng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endParaRPr lang="en-US" sz="2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Xem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chứng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hạch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toán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GL 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42" y="3555156"/>
            <a:ext cx="8519379" cy="16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10.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chứng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từ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khác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D8436-FD06-4505-B404-743EE4091BB9}"/>
              </a:ext>
            </a:extLst>
          </p:cNvPr>
          <p:cNvSpPr txBox="1"/>
          <p:nvPr/>
        </p:nvSpPr>
        <p:spPr>
          <a:xfrm>
            <a:off x="1461338" y="1250179"/>
            <a:ext cx="62213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</a:t>
            </a:r>
          </a:p>
          <a:p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Hạch toán nghiệp vụ phát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sinh trong kỳ nh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Bút toán tính l</a:t>
            </a:r>
            <a:r>
              <a:rPr lang="vi-V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Khấu trừ thuế GTGT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Phân phối lợi nhuận sang các quỹ…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Phạm vi</a:t>
            </a:r>
          </a:p>
          <a:p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Áp dụng cho văn phòng công ty và các chi nhánh</a:t>
            </a:r>
          </a:p>
        </p:txBody>
      </p:sp>
    </p:spTree>
    <p:extLst>
      <p:ext uri="{BB962C8B-B14F-4D97-AF65-F5344CB8AC3E}">
        <p14:creationId xmlns:p14="http://schemas.microsoft.com/office/powerpoint/2010/main" val="2828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10.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chứng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từ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khác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299320" y="364359"/>
            <a:ext cx="82578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96164"/>
              </p:ext>
            </p:extLst>
          </p:nvPr>
        </p:nvGraphicFramePr>
        <p:xfrm>
          <a:off x="1856509" y="918359"/>
          <a:ext cx="5319280" cy="6646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Visio" r:id="rId3" imgW="7572489" imgH="10706258" progId="Visio.Drawing.15">
                  <p:embed/>
                </p:oleObj>
              </mc:Choice>
              <mc:Fallback>
                <p:oleObj name="Visio" r:id="rId3" imgW="7572489" imgH="1070625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509" y="918359"/>
                        <a:ext cx="5319280" cy="6646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1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10.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chứng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từ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khác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06BA2D-02D0-4447-AF04-2AA93A38020B}"/>
              </a:ext>
            </a:extLst>
          </p:cNvPr>
          <p:cNvSpPr txBox="1"/>
          <p:nvPr/>
        </p:nvSpPr>
        <p:spPr>
          <a:xfrm>
            <a:off x="550530" y="972777"/>
            <a:ext cx="804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22">
            <a:extLst>
              <a:ext uri="{FF2B5EF4-FFF2-40B4-BE49-F238E27FC236}">
                <a16:creationId xmlns:a16="http://schemas.microsoft.com/office/drawing/2014/main" id="{02F76384-437A-478A-9086-8A5C940944C2}"/>
              </a:ext>
            </a:extLst>
          </p:cNvPr>
          <p:cNvSpPr/>
          <p:nvPr/>
        </p:nvSpPr>
        <p:spPr bwMode="auto">
          <a:xfrm flipH="1">
            <a:off x="792170" y="2830239"/>
            <a:ext cx="3625296" cy="2543841"/>
          </a:xfrm>
          <a:custGeom>
            <a:avLst/>
            <a:gdLst/>
            <a:ahLst/>
            <a:cxnLst/>
            <a:rect l="l" t="t" r="r" b="b"/>
            <a:pathLst>
              <a:path w="2497259" h="3942526">
                <a:moveTo>
                  <a:pt x="2497259" y="0"/>
                </a:moveTo>
                <a:lnTo>
                  <a:pt x="2497259" y="3869706"/>
                </a:lnTo>
                <a:cubicBezTo>
                  <a:pt x="2497259" y="3909923"/>
                  <a:pt x="2464656" y="3942526"/>
                  <a:pt x="2424439" y="3942526"/>
                </a:cubicBezTo>
                <a:lnTo>
                  <a:pt x="72820" y="3942526"/>
                </a:lnTo>
                <a:cubicBezTo>
                  <a:pt x="32603" y="3942526"/>
                  <a:pt x="0" y="3909923"/>
                  <a:pt x="0" y="3869706"/>
                </a:cubicBezTo>
                <a:lnTo>
                  <a:pt x="0" y="130876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13500000" scaled="1"/>
            <a:tileRect/>
          </a:gradFill>
          <a:ln w="285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177800" dist="38100" dir="5400000" algn="t" rotWithShape="0">
              <a:prstClr val="black">
                <a:alpha val="20000"/>
              </a:prstClr>
            </a:outerShdw>
          </a:effectLst>
        </p:spPr>
        <p:txBody>
          <a:bodyPr tIns="18288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1" name="Chevron 1">
            <a:extLst>
              <a:ext uri="{FF2B5EF4-FFF2-40B4-BE49-F238E27FC236}">
                <a16:creationId xmlns:a16="http://schemas.microsoft.com/office/drawing/2014/main" id="{312F84C9-6705-4BDE-A53F-0A750841EE57}"/>
              </a:ext>
            </a:extLst>
          </p:cNvPr>
          <p:cNvSpPr/>
          <p:nvPr/>
        </p:nvSpPr>
        <p:spPr bwMode="auto">
          <a:xfrm flipH="1">
            <a:off x="631829" y="2398759"/>
            <a:ext cx="3878974" cy="585767"/>
          </a:xfrm>
          <a:prstGeom prst="chevron">
            <a:avLst>
              <a:gd name="adj" fmla="val 34040"/>
            </a:avLst>
          </a:prstGeom>
          <a:gradFill rotWithShape="1">
            <a:gsLst>
              <a:gs pos="0">
                <a:srgbClr val="FFC000">
                  <a:lumMod val="75000"/>
                </a:srgbClr>
              </a:gs>
              <a:gs pos="80000">
                <a:srgbClr val="FFC000">
                  <a:lumMod val="97000"/>
                </a:srgbClr>
              </a:gs>
              <a:gs pos="100000">
                <a:srgbClr val="FFC000">
                  <a:lumMod val="98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>
                <a:solidFill>
                  <a:prstClr val="white"/>
                </a:soli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GL1</a:t>
            </a:r>
          </a:p>
        </p:txBody>
      </p:sp>
      <p:sp>
        <p:nvSpPr>
          <p:cNvPr id="12" name="Round Same Side Corner Rectangle 22">
            <a:extLst>
              <a:ext uri="{FF2B5EF4-FFF2-40B4-BE49-F238E27FC236}">
                <a16:creationId xmlns:a16="http://schemas.microsoft.com/office/drawing/2014/main" id="{A7FE70E5-B059-433A-ABF3-CB6533BB9CD6}"/>
              </a:ext>
            </a:extLst>
          </p:cNvPr>
          <p:cNvSpPr/>
          <p:nvPr/>
        </p:nvSpPr>
        <p:spPr bwMode="auto">
          <a:xfrm>
            <a:off x="4666200" y="2588677"/>
            <a:ext cx="3625296" cy="2785403"/>
          </a:xfrm>
          <a:custGeom>
            <a:avLst/>
            <a:gdLst/>
            <a:ahLst/>
            <a:cxnLst/>
            <a:rect l="l" t="t" r="r" b="b"/>
            <a:pathLst>
              <a:path w="2497259" h="3942526">
                <a:moveTo>
                  <a:pt x="2497259" y="0"/>
                </a:moveTo>
                <a:lnTo>
                  <a:pt x="2497259" y="3869706"/>
                </a:lnTo>
                <a:cubicBezTo>
                  <a:pt x="2497259" y="3909923"/>
                  <a:pt x="2464656" y="3942526"/>
                  <a:pt x="2424439" y="3942526"/>
                </a:cubicBezTo>
                <a:lnTo>
                  <a:pt x="72820" y="3942526"/>
                </a:lnTo>
                <a:cubicBezTo>
                  <a:pt x="32603" y="3942526"/>
                  <a:pt x="0" y="3909923"/>
                  <a:pt x="0" y="3869706"/>
                </a:cubicBezTo>
                <a:lnTo>
                  <a:pt x="0" y="130876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18900000" scaled="1"/>
            <a:tileRect/>
          </a:gradFill>
          <a:ln w="28575" cap="flat" cmpd="sng" algn="ctr">
            <a:solidFill>
              <a:srgbClr val="CC8800"/>
            </a:solidFill>
            <a:prstDash val="solid"/>
          </a:ln>
          <a:effectLst>
            <a:outerShdw blurRad="177800" dist="38100" dir="5400000" algn="t" rotWithShape="0">
              <a:prstClr val="black">
                <a:alpha val="20000"/>
              </a:prstClr>
            </a:outerShdw>
          </a:effectLst>
        </p:spPr>
        <p:txBody>
          <a:bodyPr tIns="182880"/>
          <a:lstStyle/>
          <a:p>
            <a:endParaRPr lang="en-US" sz="1600"/>
          </a:p>
        </p:txBody>
      </p:sp>
      <p:sp>
        <p:nvSpPr>
          <p:cNvPr id="13" name="Hexagon 26">
            <a:extLst>
              <a:ext uri="{FF2B5EF4-FFF2-40B4-BE49-F238E27FC236}">
                <a16:creationId xmlns:a16="http://schemas.microsoft.com/office/drawing/2014/main" id="{F6986397-6877-4F2A-96B8-B6D76EF556C3}"/>
              </a:ext>
            </a:extLst>
          </p:cNvPr>
          <p:cNvSpPr/>
          <p:nvPr/>
        </p:nvSpPr>
        <p:spPr bwMode="auto">
          <a:xfrm>
            <a:off x="4452751" y="2420924"/>
            <a:ext cx="4164940" cy="585853"/>
          </a:xfrm>
          <a:prstGeom prst="hexagon">
            <a:avLst>
              <a:gd name="adj" fmla="val 31838"/>
              <a:gd name="vf" fmla="val 115470"/>
            </a:avLst>
          </a:prstGeom>
          <a:solidFill>
            <a:srgbClr val="CC88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>
                <a:solidFill>
                  <a:prstClr val="white"/>
                </a:soli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C0ED49-6170-40BA-A982-7E2815A41AA5}"/>
              </a:ext>
            </a:extLst>
          </p:cNvPr>
          <p:cNvSpPr txBox="1"/>
          <p:nvPr/>
        </p:nvSpPr>
        <p:spPr>
          <a:xfrm>
            <a:off x="792170" y="3173405"/>
            <a:ext cx="36252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Hạch toán 1 tài khoản ghi Nợ, nhiều tài khoản ghi Có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nhập thông tin thuế GTGT đầu 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CDD8ED-BE64-47A7-AC0A-7BAAE154B912}"/>
              </a:ext>
            </a:extLst>
          </p:cNvPr>
          <p:cNvSpPr txBox="1"/>
          <p:nvPr/>
        </p:nvSpPr>
        <p:spPr>
          <a:xfrm>
            <a:off x="4882379" y="3156291"/>
            <a:ext cx="3496059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Hạch toán 1 tài khoản ghi Có, nhiều tài khoản ghi Nợ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Có thể nhập thông tin thuế GTGT đầu vào</a:t>
            </a:r>
          </a:p>
          <a:p>
            <a:pPr>
              <a:lnSpc>
                <a:spcPct val="13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Quy trình ghi nhận công nợ phải thu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A2CC1C-8BA9-4896-AB4D-CBB7337E2F53}"/>
              </a:ext>
            </a:extLst>
          </p:cNvPr>
          <p:cNvSpPr txBox="1"/>
          <p:nvPr/>
        </p:nvSpPr>
        <p:spPr>
          <a:xfrm>
            <a:off x="1371930" y="1135626"/>
            <a:ext cx="6624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 vụ vận tải, các dịch vụ khác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 TCTY - Chi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VNĐ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0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10.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chứng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từ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khác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6BA2D-02D0-4447-AF04-2AA93A38020B}"/>
              </a:ext>
            </a:extLst>
          </p:cNvPr>
          <p:cNvSpPr txBox="1"/>
          <p:nvPr/>
        </p:nvSpPr>
        <p:spPr>
          <a:xfrm>
            <a:off x="550530" y="972777"/>
            <a:ext cx="804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9" y="2331191"/>
            <a:ext cx="8784465" cy="27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10.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chứng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từ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khác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44859-A754-4828-830D-8D425922629F}"/>
              </a:ext>
            </a:extLst>
          </p:cNvPr>
          <p:cNvSpPr txBox="1"/>
          <p:nvPr/>
        </p:nvSpPr>
        <p:spPr>
          <a:xfrm>
            <a:off x="4753170" y="1309884"/>
            <a:ext cx="341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Nhấn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Save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l</a:t>
            </a:r>
            <a:r>
              <a:rPr lang="vi-VN" sz="2200" dirty="0"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u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chứng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endParaRPr lang="en-US" sz="2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Xem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chứng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hạch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 err="1">
                <a:latin typeface="Times" panose="02020603050405020304" pitchFamily="18" charset="0"/>
                <a:cs typeface="Times" panose="02020603050405020304" pitchFamily="18" charset="0"/>
              </a:rPr>
              <a:t>toán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2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2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200" dirty="0">
                <a:latin typeface="Times" panose="02020603050405020304" pitchFamily="18" charset="0"/>
                <a:cs typeface="Times" panose="02020603050405020304" pitchFamily="18" charset="0"/>
              </a:rPr>
              <a:t>GL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47" y="1309883"/>
            <a:ext cx="3001935" cy="143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47" y="3195500"/>
            <a:ext cx="7447024" cy="16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10.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chứng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từ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khác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1024235"/>
            <a:ext cx="895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dẫn: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Accounting/Nhật ký Ctừ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Books/ Liệt kê các giao dịch hạch toán bởi người dùng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2000894"/>
            <a:ext cx="6543147" cy="434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10.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chứng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từ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khác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1024235"/>
            <a:ext cx="895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dẫn: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Accounting/Nhật ký Ctừ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Books/ Sổ cái tài khoản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9" y="1670566"/>
            <a:ext cx="9047619" cy="4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10.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hạch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toán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chứng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từ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khác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1024235"/>
            <a:ext cx="895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Đường dẫn: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Accounting/Nhật ký Ctừ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Books/ Bảng cân đối số phát sinh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108200"/>
            <a:ext cx="9071447" cy="38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3D8436-FD06-4505-B404-743EE4091BB9}"/>
              </a:ext>
            </a:extLst>
          </p:cNvPr>
          <p:cNvSpPr txBox="1"/>
          <p:nvPr/>
        </p:nvSpPr>
        <p:spPr>
          <a:xfrm>
            <a:off x="1066800" y="1096116"/>
            <a:ext cx="70057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 b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  <a:p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3813407" y="-1890467"/>
            <a:ext cx="58815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852914"/>
              </p:ext>
            </p:extLst>
          </p:nvPr>
        </p:nvGraphicFramePr>
        <p:xfrm>
          <a:off x="2499848" y="683010"/>
          <a:ext cx="4108770" cy="5805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Visio" r:id="rId3" imgW="7201042" imgH="10153834" progId="Visio.Drawing.15">
                  <p:embed/>
                </p:oleObj>
              </mc:Choice>
              <mc:Fallback>
                <p:oleObj name="Visio" r:id="rId3" imgW="7201042" imgH="1015383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848" y="683010"/>
                        <a:ext cx="4108770" cy="58054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8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14F9-BD19-406D-998D-6D2E9845F55A}"/>
              </a:ext>
            </a:extLst>
          </p:cNvPr>
          <p:cNvSpPr txBox="1"/>
          <p:nvPr/>
        </p:nvSpPr>
        <p:spPr>
          <a:xfrm>
            <a:off x="0" y="8631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Costing/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819514"/>
            <a:ext cx="7851266" cy="455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14F9-BD19-406D-998D-6D2E9845F55A}"/>
              </a:ext>
            </a:extLst>
          </p:cNvPr>
          <p:cNvSpPr txBox="1"/>
          <p:nvPr/>
        </p:nvSpPr>
        <p:spPr>
          <a:xfrm>
            <a:off x="0" y="8631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Costing/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TSCĐ, CPTT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1" y="1925782"/>
            <a:ext cx="7449716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14F9-BD19-406D-998D-6D2E9845F55A}"/>
              </a:ext>
            </a:extLst>
          </p:cNvPr>
          <p:cNvSpPr txBox="1"/>
          <p:nvPr/>
        </p:nvSpPr>
        <p:spPr>
          <a:xfrm>
            <a:off x="0" y="8631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Accounting/TSCĐ/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216BE-D320-4BE2-86E2-C673C0066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0" y="1829488"/>
            <a:ext cx="8473819" cy="36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"/>
            <a:ext cx="9144000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Quy trình ghi nhận công nợ phải thu</a:t>
            </a:r>
          </a:p>
        </p:txBody>
      </p:sp>
      <p:sp>
        <p:nvSpPr>
          <p:cNvPr id="2" name="Rectangle 38">
            <a:extLst>
              <a:ext uri="{FF2B5EF4-FFF2-40B4-BE49-F238E27FC236}">
                <a16:creationId xmlns:a16="http://schemas.microsoft.com/office/drawing/2014/main" id="{7B952EFF-17F6-4A8E-AAA1-F6CAF260E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349" y="863124"/>
            <a:ext cx="102203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14057D-38B3-4CEC-8123-AA477730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083" y="908842"/>
            <a:ext cx="96577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2905349-2F97-4F66-9AB9-4B31C6E8E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683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05345" y="863123"/>
            <a:ext cx="10261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565905"/>
              </p:ext>
            </p:extLst>
          </p:nvPr>
        </p:nvGraphicFramePr>
        <p:xfrm>
          <a:off x="1205345" y="863123"/>
          <a:ext cx="6567693" cy="552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Visio" r:id="rId3" imgW="6772094" imgH="5686517" progId="Visio.Drawing.15">
                  <p:embed/>
                </p:oleObj>
              </mc:Choice>
              <mc:Fallback>
                <p:oleObj name="Visio" r:id="rId3" imgW="6772094" imgH="568651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345" y="863123"/>
                        <a:ext cx="6567693" cy="5523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7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14F9-BD19-406D-998D-6D2E9845F55A}"/>
              </a:ext>
            </a:extLst>
          </p:cNvPr>
          <p:cNvSpPr txBox="1"/>
          <p:nvPr/>
        </p:nvSpPr>
        <p:spPr>
          <a:xfrm>
            <a:off x="0" y="8631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Costing/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5" y="1915017"/>
            <a:ext cx="8627216" cy="240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14F9-BD19-406D-998D-6D2E9845F55A}"/>
              </a:ext>
            </a:extLst>
          </p:cNvPr>
          <p:cNvSpPr txBox="1"/>
          <p:nvPr/>
        </p:nvSpPr>
        <p:spPr>
          <a:xfrm>
            <a:off x="0" y="8631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Costing/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3" y="2557246"/>
            <a:ext cx="8444608" cy="2133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2019" y="1894851"/>
            <a:ext cx="501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Bước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1: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Tạo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kỳ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đánh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endParaRPr 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14F9-BD19-406D-998D-6D2E9845F55A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19" y="2202584"/>
            <a:ext cx="8221819" cy="3912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3891" y="1385442"/>
            <a:ext cx="659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Bước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2: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Áp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tỷ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xuất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ngoại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tệ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chênh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lệch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tỷ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đã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nợ</a:t>
            </a:r>
            <a:endParaRPr 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14F9-BD19-406D-998D-6D2E9845F55A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891" y="2181883"/>
            <a:ext cx="6651427" cy="4066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4618" y="1390060"/>
            <a:ext cx="659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Bước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3: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Gán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ngân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hàng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đánh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chênh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lệch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tỷ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cuối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kỳ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chưa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nợ</a:t>
            </a:r>
            <a:endParaRPr 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14F9-BD19-406D-998D-6D2E9845F55A}"/>
              </a:ext>
            </a:extLst>
          </p:cNvPr>
          <p:cNvSpPr txBox="1"/>
          <p:nvPr/>
        </p:nvSpPr>
        <p:spPr>
          <a:xfrm>
            <a:off x="0" y="8631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618" y="1390060"/>
            <a:ext cx="6594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Bước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4: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Kích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vào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Post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để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hạch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toán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xem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2000" b="1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b="1" dirty="0" err="1" smtClean="0">
                <a:latin typeface="Times" panose="02020603050405020304" pitchFamily="18" charset="0"/>
                <a:cs typeface="Times" panose="02020603050405020304" pitchFamily="18" charset="0"/>
              </a:rPr>
              <a:t>quả</a:t>
            </a:r>
            <a:endParaRPr lang="en-US" sz="20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9" y="2072666"/>
            <a:ext cx="8771080" cy="284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14F9-BD19-406D-998D-6D2E9845F55A}"/>
              </a:ext>
            </a:extLst>
          </p:cNvPr>
          <p:cNvSpPr txBox="1"/>
          <p:nvPr/>
        </p:nvSpPr>
        <p:spPr>
          <a:xfrm>
            <a:off x="0" y="8631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Costing/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duongnm.piacom\AppData\Local\Temp\SNAGHTML8c545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" y="1980725"/>
            <a:ext cx="71342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14F9-BD19-406D-998D-6D2E9845F55A}"/>
              </a:ext>
            </a:extLst>
          </p:cNvPr>
          <p:cNvSpPr txBox="1"/>
          <p:nvPr/>
        </p:nvSpPr>
        <p:spPr>
          <a:xfrm>
            <a:off x="0" y="8631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Costing/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57" y="2076671"/>
            <a:ext cx="8114286" cy="3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11. </a:t>
            </a:r>
            <a:r>
              <a:rPr lang="en-US" altLang="en-US">
                <a:solidFill>
                  <a:schemeClr val="tx1"/>
                </a:solidFill>
              </a:rPr>
              <a:t>Quy </a:t>
            </a:r>
            <a:r>
              <a:rPr lang="en-US" altLang="en-US" err="1">
                <a:solidFill>
                  <a:schemeClr val="tx1"/>
                </a:solidFill>
              </a:rPr>
              <a:t>trình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xử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lý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cuối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err="1">
                <a:solidFill>
                  <a:schemeClr val="tx1"/>
                </a:solidFill>
              </a:rPr>
              <a:t>kỳ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5F14F9-BD19-406D-998D-6D2E9845F55A}"/>
              </a:ext>
            </a:extLst>
          </p:cNvPr>
          <p:cNvSpPr txBox="1"/>
          <p:nvPr/>
        </p:nvSpPr>
        <p:spPr>
          <a:xfrm>
            <a:off x="0" y="8631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2030152"/>
            <a:ext cx="4645889" cy="25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A2AF9-5857-4295-9AB8-2F43606B4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0643"/>
            <a:ext cx="7886700" cy="1656713"/>
          </a:xfrm>
        </p:spPr>
        <p:txBody>
          <a:bodyPr/>
          <a:lstStyle/>
          <a:p>
            <a:r>
              <a:rPr lang="en-US"/>
              <a:t>TRÂN TRỌNG CẢM </a:t>
            </a:r>
            <a:r>
              <a:rPr lang="vi-VN"/>
              <a:t>Ơ</a:t>
            </a:r>
            <a:r>
              <a:rPr lang="en-US"/>
              <a:t>N!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957C6DA6-A2C9-425E-8CB8-253E7DA30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863124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2. Quy trình ghi nhận công nợ phải thu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FFC97-FCE0-48FC-A1F9-C92E96DFFB7C}"/>
              </a:ext>
            </a:extLst>
          </p:cNvPr>
          <p:cNvSpPr txBox="1"/>
          <p:nvPr/>
        </p:nvSpPr>
        <p:spPr>
          <a:xfrm>
            <a:off x="0" y="8755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93818"/>
            <a:ext cx="9144000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2" id="{5784BAF4-EBFC-4421-9ECD-57322334CFB4}" vid="{DF310CAB-EA8E-4FE6-9DEE-FAA345E0B70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2</Template>
  <TotalTime>15358</TotalTime>
  <Pages>49</Pages>
  <Words>2810</Words>
  <Application>Microsoft Office PowerPoint</Application>
  <PresentationFormat>On-screen Show (4:3)</PresentationFormat>
  <Paragraphs>351</Paragraphs>
  <Slides>88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8" baseType="lpstr">
      <vt:lpstr>Arial Unicode MS</vt:lpstr>
      <vt:lpstr>Arial</vt:lpstr>
      <vt:lpstr>Calibri</vt:lpstr>
      <vt:lpstr>Calibri Light</vt:lpstr>
      <vt:lpstr>Times</vt:lpstr>
      <vt:lpstr>Times New Roman</vt:lpstr>
      <vt:lpstr>Wingdings</vt:lpstr>
      <vt:lpstr>Theme 2</vt:lpstr>
      <vt:lpstr>Custom Design</vt:lpstr>
      <vt:lpstr>Visio</vt:lpstr>
      <vt:lpstr>PowerPoint Presentation</vt:lpstr>
      <vt:lpstr>NỘI DUNG</vt:lpstr>
      <vt:lpstr>NỘI DUNG</vt:lpstr>
      <vt:lpstr>1. Tổng quan phân hệ kế toán</vt:lpstr>
      <vt:lpstr>1. Tổng quan phân hệ kế toán</vt:lpstr>
      <vt:lpstr>1. Tổng quan phân hệ kế toán</vt:lpstr>
      <vt:lpstr>2. Quy trình ghi nhận công nợ phải thu</vt:lpstr>
      <vt:lpstr>2. Quy trình ghi nhận công nợ phải thu</vt:lpstr>
      <vt:lpstr>2. Quy trình ghi nhận công nợ phải thu</vt:lpstr>
      <vt:lpstr>2. Quy trình ghi nhận công nợ phải thu</vt:lpstr>
      <vt:lpstr>2. Quy trình ghi nhận công nợ phải thu</vt:lpstr>
      <vt:lpstr>2. Quy trình ghi nhận công nợ phải thu</vt:lpstr>
      <vt:lpstr>2. Quy trình ghi nhận công nợ phải thu</vt:lpstr>
      <vt:lpstr>2. Quy trình ghi nhận công nợ phải thu</vt:lpstr>
      <vt:lpstr>2. Quy trình ghi nhận công nợ phải thu</vt:lpstr>
      <vt:lpstr>2. Quy trình ghi nhận công nợ phải thu</vt:lpstr>
      <vt:lpstr>3. Quy trình ghi nhận công nợ phải trả</vt:lpstr>
      <vt:lpstr>3. Quy trình ghi nhận công nợ phải trả</vt:lpstr>
      <vt:lpstr>3. Quy trình ghi nhận công nợ phải trả</vt:lpstr>
      <vt:lpstr>3. Quy trình ghi nhận công nợ phải trả</vt:lpstr>
      <vt:lpstr>3. Quy trình ghi nhận công nợ phải trả</vt:lpstr>
      <vt:lpstr>2. Quy trình ghi nhận công nợ phải thu</vt:lpstr>
      <vt:lpstr>4. Quy trình bù trừ công nợ</vt:lpstr>
      <vt:lpstr>4. Quy trình bù trừ công nợ</vt:lpstr>
      <vt:lpstr>4. Quy trình bù trừ công nợ</vt:lpstr>
      <vt:lpstr>4. Quy trình bù trừ công nợ</vt:lpstr>
      <vt:lpstr>4. Quy trình bù trừ công nợ</vt:lpstr>
      <vt:lpstr>4. Quy trình bù trừ công nợ</vt:lpstr>
      <vt:lpstr>4. Quy trình bù trừ công nợ</vt:lpstr>
      <vt:lpstr>5. Quy trình thu tiền mặt, TGNH</vt:lpstr>
      <vt:lpstr>5. Quy trình thu tiền mặt, TGNH</vt:lpstr>
      <vt:lpstr>5. Quy trình thu tiền mặt, TGNH</vt:lpstr>
      <vt:lpstr>5. Quy trình thu tiền mặt, TGNH</vt:lpstr>
      <vt:lpstr>5. Quy trình thu tiền mặt, TGNH</vt:lpstr>
      <vt:lpstr>5. Quy trình thu tiền mặt, TGNH</vt:lpstr>
      <vt:lpstr>5. Quy trình thu tiền mặt, TGNH</vt:lpstr>
      <vt:lpstr>5. Quy trình thu tiền mặt, TGNH</vt:lpstr>
      <vt:lpstr>5. Quy trình thu tiền mặt, TGNH</vt:lpstr>
      <vt:lpstr>5. Quy trình thu tiền mặt, TGNH</vt:lpstr>
      <vt:lpstr>5. Quy trình thu tiền mặt, TGNH</vt:lpstr>
      <vt:lpstr>6. Quy trình chi tiền mặt, TGNH</vt:lpstr>
      <vt:lpstr>6. Quy trình chi tiền mặt, TGNH</vt:lpstr>
      <vt:lpstr>6. Quy trình chi tiền mặt, TGNH</vt:lpstr>
      <vt:lpstr>6. Quy trình chi tiền mặt, TGNH</vt:lpstr>
      <vt:lpstr>6. Quy trình chi tiền mặt, TGNH</vt:lpstr>
      <vt:lpstr>6. Quy trình chi tiền mặt, TGNH</vt:lpstr>
      <vt:lpstr>6. Quy trình chi tiền mặt, TGNH</vt:lpstr>
      <vt:lpstr>6. Quy trình chi tiền mặt, TGNH</vt:lpstr>
      <vt:lpstr>6. Quy trình chi tiền mặt, TGNH</vt:lpstr>
      <vt:lpstr>6. Quy trình chi tiền mặt, TGNH</vt:lpstr>
      <vt:lpstr>6. Quy trình chi tiền mặt, TGNH</vt:lpstr>
      <vt:lpstr>7. Quy trình tạo mã TSCĐ, CCDC</vt:lpstr>
      <vt:lpstr>PowerPoint Presentation</vt:lpstr>
      <vt:lpstr>7. Quy trình tạo mã TSCĐ, CCDC</vt:lpstr>
      <vt:lpstr>7. Quy trình tạo mã TSCĐ, CCDC</vt:lpstr>
      <vt:lpstr>8. Quy trình hạch toán tăng, giảm nguyên giá</vt:lpstr>
      <vt:lpstr>8. Quy trình hạch toán tăng, giảm nguyên giá</vt:lpstr>
      <vt:lpstr>8. Quy trình hạch toán tăng, giảm nguyên giá</vt:lpstr>
      <vt:lpstr>8. Quy trình hạch toán tăng, giảm nguyên giá</vt:lpstr>
      <vt:lpstr>8. Quy trình hạch toán tăng, giảm nguyên giá</vt:lpstr>
      <vt:lpstr>8. Quy trình hạch toán tăng, giảm nguyên giá</vt:lpstr>
      <vt:lpstr>8. Quy trình hạch toán tăng, giảm nguyên giá</vt:lpstr>
      <vt:lpstr>9. Quy trình thanh lý, xóa sổ tài sản</vt:lpstr>
      <vt:lpstr>9. Quy trình thanh lý, xóa sổ tài sản</vt:lpstr>
      <vt:lpstr>9. Quy trình thanh lý, nhượng bán tài sản</vt:lpstr>
      <vt:lpstr>9. Quy trình thanh lý, nhượng bán tài sản</vt:lpstr>
      <vt:lpstr>10. Quy trình hạch toán chứng từ khác</vt:lpstr>
      <vt:lpstr>10. Quy trình hạch toán chứng từ khác</vt:lpstr>
      <vt:lpstr>10. Quy trình hạch toán chứng từ khác</vt:lpstr>
      <vt:lpstr>10. Quy trình hạch toán chứng từ khác</vt:lpstr>
      <vt:lpstr>10. Quy trình hạch toán chứng từ khác</vt:lpstr>
      <vt:lpstr>10. Quy trình hạch toán chứng từ khác</vt:lpstr>
      <vt:lpstr>10. Quy trình hạch toán chứng từ khác</vt:lpstr>
      <vt:lpstr>10. Quy trình hạch toán chứng từ khác</vt:lpstr>
      <vt:lpstr>11. Quy trình xử lý cuối kỳ</vt:lpstr>
      <vt:lpstr>11. Quy trình xử lý cuối kỳ</vt:lpstr>
      <vt:lpstr>11. Quy trình xử lý cuối kỳ</vt:lpstr>
      <vt:lpstr>11. Quy trình xử lý cuối kỳ</vt:lpstr>
      <vt:lpstr>11. Quy trình xử lý cuối kỳ</vt:lpstr>
      <vt:lpstr>11. Quy trình xử lý cuối kỳ</vt:lpstr>
      <vt:lpstr>11. Quy trình xử lý cuối kỳ</vt:lpstr>
      <vt:lpstr>11. Quy trình xử lý cuối kỳ</vt:lpstr>
      <vt:lpstr>11. Quy trình xử lý cuối kỳ</vt:lpstr>
      <vt:lpstr>11. Quy trình xử lý cuối kỳ</vt:lpstr>
      <vt:lpstr>11. Quy trình xử lý cuối kỳ</vt:lpstr>
      <vt:lpstr>11. Quy trình xử lý cuối kỳ</vt:lpstr>
      <vt:lpstr>11. Quy trình xử lý cuối kỳ</vt:lpstr>
      <vt:lpstr>TRÂN TRỌNG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PowerPoint Template</dc:subject>
  <dc:creator>tamnd.piacom</dc:creator>
  <cp:lastModifiedBy>Duong, Nguyen Manh (Piacom)</cp:lastModifiedBy>
  <cp:revision>1462</cp:revision>
  <cp:lastPrinted>2000-12-09T23:53:19Z</cp:lastPrinted>
  <dcterms:created xsi:type="dcterms:W3CDTF">2014-10-07T02:30:13Z</dcterms:created>
  <dcterms:modified xsi:type="dcterms:W3CDTF">2019-12-14T11:37:46Z</dcterms:modified>
</cp:coreProperties>
</file>